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undefined" ContentType="hyperlink"/>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7"/>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ype="http://schemas.openxmlformats.org/officeDocument/2006/relationships/presProps" Target="presProps.xml"/>  <Relationship Id="rId24" Type="http://schemas.openxmlformats.org/officeDocument/2006/relationships/viewProps" Target="viewProps.xml"/>  <Relationship Id="rId25" Type="http://schemas.openxmlformats.org/officeDocument/2006/relationships/theme" Target="theme/theme1.xml"/>  <Relationship Id="rId26" Type="http://schemas.openxmlformats.org/officeDocument/2006/relationships/tableStyles" Target="tableStyles.xml"/>  <Relationship Id="rId27"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any difficulties that arose, and how you dealt with them. Additional python library challenges, installing and implementing. 
Discuss any additional questions that came up, but which you didn't expect to answer.
What would you research next, if you had two more weeks?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floor Q&amp;A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the core message or hypothesis
Describe the questions you asked, and WHY you asked them
Describe whether you were able to answer these questions to your satisfaction, and briefly summarize your findings.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slideLayouts/slideLayout1.xml" Type="http://schemas.openxmlformats.org/officeDocument/2006/relationships/slideLayout"/><Relationship Id="rId5"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81.png" Type="http://schemas.openxmlformats.org/officeDocument/2006/relationships/image"/><Relationship Id="rId2" Target="../media/image82.sv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 Id="rId10" Target="../media/image90.svg" Type="http://schemas.openxmlformats.org/officeDocument/2006/relationships/image"/><Relationship Id="rId11" Target="../slideLayouts/slideLayout1.xml" Type="http://schemas.openxmlformats.org/officeDocument/2006/relationships/slideLayout"/><Relationship Id="rId12"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91.png" Type="http://schemas.openxmlformats.org/officeDocument/2006/relationships/image"/><Relationship Id="rId2" Target="../media/image92.png" Type="http://schemas.openxmlformats.org/officeDocument/2006/relationships/image"/><Relationship Id="rId3" Target="../slideLayouts/slideLayout1.xml" Type="http://schemas.openxmlformats.org/officeDocument/2006/relationships/slideLayout"/><Relationship Id="rId4"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93.png" Type="http://schemas.openxmlformats.org/officeDocument/2006/relationships/image"/><Relationship Id="rId2" Target="../media/image94.svg" Type="http://schemas.openxmlformats.org/officeDocument/2006/relationships/image"/><Relationship Id="rId3" Target="../media/image95.png" Type="http://schemas.openxmlformats.org/officeDocument/2006/relationships/image"/><Relationship Id="rId4" Target="../media/image96.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99.png" Type="http://schemas.openxmlformats.org/officeDocument/2006/relationships/image"/><Relationship Id="rId8" Target="../media/image100.svg" Type="http://schemas.openxmlformats.org/officeDocument/2006/relationships/image"/><Relationship Id="rId9" Target="../media/image101.png" Type="http://schemas.openxmlformats.org/officeDocument/2006/relationships/image"/><Relationship Id="rId10" Target="../media/image102.svg" Type="http://schemas.openxmlformats.org/officeDocument/2006/relationships/image"/><Relationship Id="rId11" Target="../media/image103.png" Type="http://schemas.openxmlformats.org/officeDocument/2006/relationships/image"/><Relationship Id="rId12" Target="../media/image104.svg" Type="http://schemas.openxmlformats.org/officeDocument/2006/relationships/image"/><Relationship Id="rId13" Target="../media/image105.png" Type="http://schemas.openxmlformats.org/officeDocument/2006/relationships/image"/><Relationship Id="rId14" Target="../media/image106.svg" Type="http://schemas.openxmlformats.org/officeDocument/2006/relationships/image"/><Relationship Id="rId15" Target="../media/image107.png" Type="http://schemas.openxmlformats.org/officeDocument/2006/relationships/image"/><Relationship Id="rId16" Target="../media/image108.svg" Type="http://schemas.openxmlformats.org/officeDocument/2006/relationships/image"/><Relationship Id="rId17" Target="../media/image109.png" Type="http://schemas.openxmlformats.org/officeDocument/2006/relationships/image"/><Relationship Id="rId18" Target="../media/image110.svg" Type="http://schemas.openxmlformats.org/officeDocument/2006/relationships/image"/><Relationship Id="rId19" Target="../media/image111.png" Type="http://schemas.openxmlformats.org/officeDocument/2006/relationships/image"/><Relationship Id="rId20" Target="../media/image112.svg" Type="http://schemas.openxmlformats.org/officeDocument/2006/relationships/image"/><Relationship Id="rId21" Target="../media/image113.png" Type="http://schemas.openxmlformats.org/officeDocument/2006/relationships/image"/><Relationship Id="rId22" Target="../media/image114.svg" Type="http://schemas.openxmlformats.org/officeDocument/2006/relationships/image"/><Relationship Id="rId23" Target="../media/image115.png" Type="http://schemas.openxmlformats.org/officeDocument/2006/relationships/image"/><Relationship Id="rId24" Target="../media/image116.svg" Type="http://schemas.openxmlformats.org/officeDocument/2006/relationships/image"/><Relationship Id="rId25" Target="../media/image117.png" Type="http://schemas.openxmlformats.org/officeDocument/2006/relationships/image"/><Relationship Id="rId26" Target="../media/image118.svg" Type="http://schemas.openxmlformats.org/officeDocument/2006/relationships/image"/><Relationship Id="rId27" Target="../media/image119.png" Type="http://schemas.openxmlformats.org/officeDocument/2006/relationships/image"/><Relationship Id="rId28" Target="../media/image120.svg" Type="http://schemas.openxmlformats.org/officeDocument/2006/relationships/image"/><Relationship Id="rId29" Target="../media/image121.png" Type="http://schemas.openxmlformats.org/officeDocument/2006/relationships/image"/><Relationship Id="rId30" Target="../media/image122.svg" Type="http://schemas.openxmlformats.org/officeDocument/2006/relationships/image"/><Relationship Id="rId31" Target="../media/image123.png" Type="http://schemas.openxmlformats.org/officeDocument/2006/relationships/image"/><Relationship Id="rId32" Target="../media/image124.svg" Type="http://schemas.openxmlformats.org/officeDocument/2006/relationships/image"/><Relationship Id="rId33" Target="../media/image125.png" Type="http://schemas.openxmlformats.org/officeDocument/2006/relationships/image"/><Relationship Id="rId34" Target="../media/image126.svg" Type="http://schemas.openxmlformats.org/officeDocument/2006/relationships/image"/><Relationship Id="rId35" Target="../media/image127.png" Type="http://schemas.openxmlformats.org/officeDocument/2006/relationships/image"/><Relationship Id="rId36" Target="../media/image128.svg" Type="http://schemas.openxmlformats.org/officeDocument/2006/relationships/image"/><Relationship Id="rId37" Target="../media/image129.png" Type="http://schemas.openxmlformats.org/officeDocument/2006/relationships/image"/><Relationship Id="rId38" Target="../media/image130.svg" Type="http://schemas.openxmlformats.org/officeDocument/2006/relationships/image"/><Relationship Id="rId39" Target="../media/image131.png" Type="http://schemas.openxmlformats.org/officeDocument/2006/relationships/image"/><Relationship Id="rId40" Target="../media/image132.svg" Type="http://schemas.openxmlformats.org/officeDocument/2006/relationships/image"/><Relationship Id="rId41" Target="../media/image133.png" Type="http://schemas.openxmlformats.org/officeDocument/2006/relationships/image"/><Relationship Id="rId42" Target="../media/image134.svg" Type="http://schemas.openxmlformats.org/officeDocument/2006/relationships/image"/><Relationship Id="rId43" Target="../media/image135.png" Type="http://schemas.openxmlformats.org/officeDocument/2006/relationships/image"/><Relationship Id="rId44" Target="../media/image136.svg" Type="http://schemas.openxmlformats.org/officeDocument/2006/relationships/image"/><Relationship Id="rId45" Target="../media/image137.png" Type="http://schemas.openxmlformats.org/officeDocument/2006/relationships/image"/><Relationship Id="rId46" Target="../media/image138.svg" Type="http://schemas.openxmlformats.org/officeDocument/2006/relationships/image"/><Relationship Id="rId47" Target="../media/image139.png" Type="http://schemas.openxmlformats.org/officeDocument/2006/relationships/image"/><Relationship Id="rId48" Target="../media/image140.svg" Type="http://schemas.openxmlformats.org/officeDocument/2006/relationships/image"/><Relationship Id="rId49" Target="../media/image141.png" Type="http://schemas.openxmlformats.org/officeDocument/2006/relationships/image"/><Relationship Id="rId50" Target="../media/image142.svg" Type="http://schemas.openxmlformats.org/officeDocument/2006/relationships/image"/><Relationship Id="rId51" Target="../slideLayouts/slideLayout1.xml" Type="http://schemas.openxmlformats.org/officeDocument/2006/relationships/slideLayout"/><Relationship Id="rId52"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143.png" Type="http://schemas.openxmlformats.org/officeDocument/2006/relationships/image"/><Relationship Id="rId2" Target="../media/image144.svg" Type="http://schemas.openxmlformats.org/officeDocument/2006/relationships/image"/><Relationship Id="rId3" Target="../media/image145.png" Type="http://schemas.openxmlformats.org/officeDocument/2006/relationships/image"/><Relationship Id="rId4" Target="../media/image146.svg" Type="http://schemas.openxmlformats.org/officeDocument/2006/relationships/image"/><Relationship Id="rId148" Target="http://https://pyportfolioopt.readthedocs.io/en/latest/" TargetMode="External" Type="http://schemas.openxmlformats.org/officeDocument/2006/relationships/hyperlink"/><Relationship Id="rId149" Target="../slideLayouts/slideLayout1.xml" Type="http://schemas.openxmlformats.org/officeDocument/2006/relationships/slideLayout"/><Relationship Id="rId150"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147.png" Type="http://schemas.openxmlformats.org/officeDocument/2006/relationships/image"/><Relationship Id="rId2" Target="../media/image148.png" Type="http://schemas.openxmlformats.org/officeDocument/2006/relationships/image"/><Relationship Id="rId3" Target="../media/image149.png" Type="http://schemas.openxmlformats.org/officeDocument/2006/relationships/image"/><Relationship Id="rId4" Target="../slideLayouts/slideLayout1.xml" Type="http://schemas.openxmlformats.org/officeDocument/2006/relationships/slideLayout"/><Relationship Id="rId5"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150.png" Type="http://schemas.openxmlformats.org/officeDocument/2006/relationships/image"/><Relationship Id="rId2" Target="../media/image151.png" Type="http://schemas.openxmlformats.org/officeDocument/2006/relationships/image"/><Relationship Id="rId3" Target="../media/image152.svg" Type="http://schemas.openxmlformats.org/officeDocument/2006/relationships/image"/><Relationship Id="rId4" Target="../media/image153.png" Type="http://schemas.openxmlformats.org/officeDocument/2006/relationships/image"/><Relationship Id="rId5" Target="../media/image154.svg" Type="http://schemas.openxmlformats.org/officeDocument/2006/relationships/image"/><Relationship Id="rId6" Target="../media/image155.png" Type="http://schemas.openxmlformats.org/officeDocument/2006/relationships/image"/><Relationship Id="rId7" Target="../media/image156.svg" Type="http://schemas.openxmlformats.org/officeDocument/2006/relationships/image"/><Relationship Id="rId8" Target="../media/image157.png" Type="http://schemas.openxmlformats.org/officeDocument/2006/relationships/image"/><Relationship Id="rId9" Target="../media/image158.svg" Type="http://schemas.openxmlformats.org/officeDocument/2006/relationships/image"/><Relationship Id="rId10" Target="../media/image159.png" Type="http://schemas.openxmlformats.org/officeDocument/2006/relationships/image"/><Relationship Id="rId11" Target="../media/image160.svg" Type="http://schemas.openxmlformats.org/officeDocument/2006/relationships/image"/><Relationship Id="rId12" Target="../media/image161.png" Type="http://schemas.openxmlformats.org/officeDocument/2006/relationships/image"/><Relationship Id="rId13" Target="../media/image162.svg" Type="http://schemas.openxmlformats.org/officeDocument/2006/relationships/image"/><Relationship Id="rId14" Target="../media/image163.png" Type="http://schemas.openxmlformats.org/officeDocument/2006/relationships/image"/><Relationship Id="rId15" Target="../media/image164.svg" Type="http://schemas.openxmlformats.org/officeDocument/2006/relationships/image"/><Relationship Id="rId16" Target="../media/image165.png" Type="http://schemas.openxmlformats.org/officeDocument/2006/relationships/image"/><Relationship Id="rId17" Target="../media/image166.svg" Type="http://schemas.openxmlformats.org/officeDocument/2006/relationships/image"/><Relationship Id="rId18" Target="../media/image167.png" Type="http://schemas.openxmlformats.org/officeDocument/2006/relationships/image"/><Relationship Id="rId19" Target="../media/image168.svg" Type="http://schemas.openxmlformats.org/officeDocument/2006/relationships/image"/><Relationship Id="rId20" Target="../slideLayouts/slideLayout1.xml" Type="http://schemas.openxmlformats.org/officeDocument/2006/relationships/slideLayout"/><Relationship Id="rId21"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media/image169.png" Type="http://schemas.openxmlformats.org/officeDocument/2006/relationships/image"/><Relationship Id="rId2" Target="../media/image170.png" Type="http://schemas.openxmlformats.org/officeDocument/2006/relationships/image"/><Relationship Id="rId3" Target="../media/image171.svg" Type="http://schemas.openxmlformats.org/officeDocument/2006/relationships/image"/><Relationship Id="rId4" Target="../media/image172.png" Type="http://schemas.openxmlformats.org/officeDocument/2006/relationships/image"/><Relationship Id="rId5" Target="../media/image173.svg" Type="http://schemas.openxmlformats.org/officeDocument/2006/relationships/image"/><Relationship Id="rId6" Target="../media/image174.png" Type="http://schemas.openxmlformats.org/officeDocument/2006/relationships/image"/><Relationship Id="rId7" Target="../media/image175.svg" Type="http://schemas.openxmlformats.org/officeDocument/2006/relationships/image"/><Relationship Id="rId8" Target="../media/image176.png" Type="http://schemas.openxmlformats.org/officeDocument/2006/relationships/image"/><Relationship Id="rId9" Target="../media/image177.svg" Type="http://schemas.openxmlformats.org/officeDocument/2006/relationships/image"/><Relationship Id="rId10" Target="../media/image178.png" Type="http://schemas.openxmlformats.org/officeDocument/2006/relationships/image"/><Relationship Id="rId11" Target="../media/image179.svg" Type="http://schemas.openxmlformats.org/officeDocument/2006/relationships/image"/><Relationship Id="rId12" Target="../media/image180.png" Type="http://schemas.openxmlformats.org/officeDocument/2006/relationships/image"/><Relationship Id="rId13" Target="../media/image181.svg" Type="http://schemas.openxmlformats.org/officeDocument/2006/relationships/image"/><Relationship Id="rId14" Target="../slideLayouts/slideLayout1.xml" Type="http://schemas.openxmlformats.org/officeDocument/2006/relationships/slideLayout"/><Relationship Id="rId15"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media/image182.png" Type="http://schemas.openxmlformats.org/officeDocument/2006/relationships/image"/><Relationship Id="rId2" Target="../slideLayouts/slideLayout1.xml" Type="http://schemas.openxmlformats.org/officeDocument/2006/relationships/slideLayout"/><Relationship Id="rId3"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4.png" Type="http://schemas.openxmlformats.org/officeDocument/2006/relationships/image"/><Relationship Id="rId2" Target="../media/image5.sv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2.png" Type="http://schemas.openxmlformats.org/officeDocument/2006/relationships/image"/><Relationship Id="rId20" Target="../media/image23.svg" Type="http://schemas.openxmlformats.org/officeDocument/2006/relationships/image"/><Relationship Id="rId21" Target="../slideLayouts/slideLayout1.xml" Type="http://schemas.openxmlformats.org/officeDocument/2006/relationships/slideLayout"/><Relationship Id="rId22"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media/image183.png" Type="http://schemas.openxmlformats.org/officeDocument/2006/relationships/image"/><Relationship Id="rId2" Target="../slideLayouts/slideLayout1.xml" Type="http://schemas.openxmlformats.org/officeDocument/2006/relationships/slideLayout"/><Relationship Id="rId3"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1" Target="../media/image184.png" Type="http://schemas.openxmlformats.org/officeDocument/2006/relationships/image"/><Relationship Id="rId2" Target="../slideLayouts/slideLayout1.xml" Type="http://schemas.openxmlformats.org/officeDocument/2006/relationships/slideLayout"/><Relationship Id="rId3" Target="../notesSlides/notesSlide21.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24.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0" Target="../media/image43.png" Type="http://schemas.openxmlformats.org/officeDocument/2006/relationships/image"/><Relationship Id="rId21" Target="../media/image44.svg" Type="http://schemas.openxmlformats.org/officeDocument/2006/relationships/image"/><Relationship Id="rId22" Target="../media/image45.png" Type="http://schemas.openxmlformats.org/officeDocument/2006/relationships/image"/><Relationship Id="rId23" Target="../media/image46.svg" Type="http://schemas.openxmlformats.org/officeDocument/2006/relationships/image"/><Relationship Id="rId24" Target="../media/image47.png" Type="http://schemas.openxmlformats.org/officeDocument/2006/relationships/image"/><Relationship Id="rId25" Target="../media/image48.svg" Type="http://schemas.openxmlformats.org/officeDocument/2006/relationships/image"/><Relationship Id="rId26" Target="../media/image49.png" Type="http://schemas.openxmlformats.org/officeDocument/2006/relationships/image"/><Relationship Id="rId27" Target="../media/image50.svg" Type="http://schemas.openxmlformats.org/officeDocument/2006/relationships/image"/><Relationship Id="rId28" Target="../media/image51.png" Type="http://schemas.openxmlformats.org/officeDocument/2006/relationships/image"/><Relationship Id="rId29" Target="../media/image52.svg" Type="http://schemas.openxmlformats.org/officeDocument/2006/relationships/image"/><Relationship Id="rId30" Target="../media/image53.png" Type="http://schemas.openxmlformats.org/officeDocument/2006/relationships/image"/><Relationship Id="rId31" Target="../media/image54.svg" Type="http://schemas.openxmlformats.org/officeDocument/2006/relationships/image"/><Relationship Id="rId32" Target="../media/image55.png" Type="http://schemas.openxmlformats.org/officeDocument/2006/relationships/image"/><Relationship Id="rId33" Target="../media/image56.svg" Type="http://schemas.openxmlformats.org/officeDocument/2006/relationships/image"/><Relationship Id="rId57" Target="http://https://drive.google.com/file/d/1LD0EZLIOsREc1NHXN_XVIzOL8k5L65wn/view" TargetMode="External" Type="http://schemas.openxmlformats.org/officeDocument/2006/relationships/hyperlink"/><Relationship Id="rId35" Target="../media/image57.png" Type="http://schemas.openxmlformats.org/officeDocument/2006/relationships/image"/><Relationship Id="rId36" Target="../media/image58.svg" Type="http://schemas.openxmlformats.org/officeDocument/2006/relationships/image"/><Relationship Id="rId37" Target="../media/image59.png" Type="http://schemas.openxmlformats.org/officeDocument/2006/relationships/image"/><Relationship Id="rId38" Target="../media/image60.svg" Type="http://schemas.openxmlformats.org/officeDocument/2006/relationships/image"/><Relationship Id="rId39" Target="../media/image61.png" Type="http://schemas.openxmlformats.org/officeDocument/2006/relationships/image"/><Relationship Id="rId40" Target="../media/image62.svg" Type="http://schemas.openxmlformats.org/officeDocument/2006/relationships/image"/><Relationship Id="rId58" Target="../slideLayouts/slideLayout1.xml" Type="http://schemas.openxmlformats.org/officeDocument/2006/relationships/slideLayout"/><Relationship Id="rId59"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63.png" Type="http://schemas.openxmlformats.org/officeDocument/2006/relationships/image"/><Relationship Id="rId2" Target="../media/image64.svg" Type="http://schemas.openxmlformats.org/officeDocument/2006/relationships/image"/><Relationship Id="rId3" Target="../slideLayouts/slideLayout1.xml" Type="http://schemas.openxmlformats.org/officeDocument/2006/relationships/slideLayout"/><Relationship Id="rId4"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65.png" Type="http://schemas.openxmlformats.org/officeDocument/2006/relationships/image"/><Relationship Id="rId2" Target="../media/image66.svg" Type="http://schemas.openxmlformats.org/officeDocument/2006/relationships/image"/><Relationship Id="rId3" Target="../slideLayouts/slideLayout1.xml" Type="http://schemas.openxmlformats.org/officeDocument/2006/relationships/slideLayout"/><Relationship Id="rId4"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67.png" Type="http://schemas.openxmlformats.org/officeDocument/2006/relationships/image"/><Relationship Id="rId2" Target="../media/image68.svg" Type="http://schemas.openxmlformats.org/officeDocument/2006/relationships/image"/><Relationship Id="rId3" Target="../slideLayouts/slideLayout1.xml" Type="http://schemas.openxmlformats.org/officeDocument/2006/relationships/slideLayout"/><Relationship Id="rId4"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69.png" Type="http://schemas.openxmlformats.org/officeDocument/2006/relationships/image"/><Relationship Id="rId2" Target="../media/image70.svg" Type="http://schemas.openxmlformats.org/officeDocument/2006/relationships/image"/><Relationship Id="rId3" Target="../slideLayouts/slideLayout1.xml" Type="http://schemas.openxmlformats.org/officeDocument/2006/relationships/slideLayout"/><Relationship Id="rId4"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71.png" Type="http://schemas.openxmlformats.org/officeDocument/2006/relationships/image"/><Relationship Id="rId2" Target="../media/image72.sv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79.png" Type="http://schemas.openxmlformats.org/officeDocument/2006/relationships/image"/><Relationship Id="rId10" Target="../media/image80.svg" Type="http://schemas.openxmlformats.org/officeDocument/2006/relationships/image"/><Relationship Id="rId11" Target="../slideLayouts/slideLayout1.xml" Type="http://schemas.openxmlformats.org/officeDocument/2006/relationships/slideLayout"/><Relationship Id="rId12"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3f0ec"/>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srcRect l="17775" r="45185" t="0" b="0"/>
          <a:stretch/>
        </p:blipFill>
        <p:spPr>
          <a:xfrm>
            <a:off x="8379905" y="0"/>
            <a:ext cx="3809047" cy="6856286"/>
          </a:xfrm>
          <a:prstGeom prst="rect">
            <a:avLst/>
          </a:prstGeom>
        </p:spPr>
      </p:pic>
      <p:pic>
        <p:nvPicPr>
          <p:cNvPr id="3" name="Object 2"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780730"/>
            <a:ext cx="8379906" cy="3294826"/>
          </a:xfrm>
          <a:prstGeom prst="rect">
            <a:avLst/>
          </a:prstGeom>
        </p:spPr>
      </p:pic>
      <p:sp>
        <p:nvSpPr>
          <p:cNvPr id="4" name="Object 3"/>
          <p:cNvSpPr/>
          <p:nvPr/>
        </p:nvSpPr>
        <p:spPr>
          <a:xfrm>
            <a:off x="0" y="2133067"/>
            <a:ext cx="8379905" cy="2561584"/>
          </a:xfrm>
          <a:prstGeom prst="rect">
            <a:avLst/>
          </a:prstGeom>
          <a:noFill/>
        </p:spPr>
        <p:txBody>
          <a:bodyPr wrap="square" rtlCol="0" anchor="t" bIns="0" lIns="0" rIns="0" tIns="0"/>
          <a:lstStyle/>
          <a:p>
            <a:pPr algn="ctr">
              <a:lnSpc>
                <a:spcPts val="7481"/>
              </a:lnSpc>
              <a:spcAft>
                <a:spcPts val="600"/>
              </a:spcAft>
              <a:buNone/>
            </a:pPr>
            <a:r>
              <a:rPr lang="en-US" sz="7100" dirty="0" smtClean="0">
                <a:solidFill>
                  <a:srgbClr val="ffffff"/>
                </a:solidFill>
                <a:latin typeface="Montserrat ExtraLight" pitchFamily="34" charset="0"/>
                <a:ea typeface="Montserrat ExtraLight" pitchFamily="34" charset="-122"/>
                <a:cs typeface="Montserrat ExtraLight" pitchFamily="34" charset="-120"/>
              </a:rPr>
              <a:t>New Client</a:t>
            </a:r>
            <a:br>
              <a:rPr lang="en-US" sz="7100" dirty="0" smtClean="0">
                <a:solidFill>
                  <a:srgbClr val="ffffff"/>
                </a:solidFill>
                <a:latin typeface="Montserrat ExtraLight" pitchFamily="34" charset="0"/>
                <a:ea typeface="Montserrat ExtraLight" pitchFamily="34" charset="-122"/>
                <a:cs typeface="Montserrat ExtraLight" pitchFamily="34" charset="-120"/>
              </a:rPr>
            </a:br>
            <a:r>
              <a:rPr lang="en-US" sz="7100" dirty="0" smtClean="0">
                <a:solidFill>
                  <a:srgbClr val="ffffff"/>
                </a:solidFill>
                <a:latin typeface="Montserrat ExtraLight" pitchFamily="34" charset="0"/>
                <a:ea typeface="Montserrat ExtraLight" pitchFamily="34" charset="-122"/>
                <a:cs typeface="Montserrat ExtraLight" pitchFamily="34" charset="-120"/>
              </a:rPr>
              <a:t>Portfolio</a:t>
            </a:r>
            <a:br>
              <a:rPr lang="en-US" sz="7100" dirty="0" smtClean="0">
                <a:solidFill>
                  <a:srgbClr val="ffffff"/>
                </a:solidFill>
                <a:latin typeface="Montserrat ExtraLight" pitchFamily="34" charset="0"/>
                <a:ea typeface="Montserrat ExtraLight" pitchFamily="34" charset="-122"/>
                <a:cs typeface="Montserrat ExtraLight" pitchFamily="34" charset="-120"/>
              </a:rPr>
            </a:br>
            <a:r>
              <a:rPr lang="en-US" sz="7100" dirty="0" smtClean="0">
                <a:solidFill>
                  <a:srgbClr val="ffffff"/>
                </a:solidFill>
                <a:latin typeface="Montserrat ExtraLight" pitchFamily="34" charset="0"/>
                <a:ea typeface="Montserrat ExtraLight" pitchFamily="34" charset="-122"/>
                <a:cs typeface="Montserrat ExtraLight" pitchFamily="34" charset="-120"/>
              </a:rPr>
              <a:t>Analysis</a:t>
            </a:r>
            <a:endParaRPr lang="en-US" dirty="0"/>
          </a:p>
        </p:txBody>
      </p:sp>
      <p:sp>
        <p:nvSpPr>
          <p:cNvPr id="5" name="Object 4"/>
          <p:cNvSpPr/>
          <p:nvPr/>
        </p:nvSpPr>
        <p:spPr>
          <a:xfrm>
            <a:off x="285679" y="6233506"/>
            <a:ext cx="1787472" cy="148553"/>
          </a:xfrm>
          <a:prstGeom prst="rect">
            <a:avLst/>
          </a:prstGeom>
          <a:noFill/>
        </p:spPr>
        <p:txBody>
          <a:bodyPr wrap="square" rtlCol="0" anchor="t" bIns="0" lIns="0" rIns="0" tIns="0"/>
          <a:lstStyle/>
          <a:p>
            <a:pPr algn="l">
              <a:lnSpc>
                <a:spcPts val="1512"/>
              </a:lnSpc>
              <a:spcAft>
                <a:spcPts val="600"/>
              </a:spcAft>
              <a:buNone/>
            </a:pPr>
            <a:r>
              <a:rPr lang="en-US" sz="1400" dirty="0" smtClean="0">
                <a:solidFill>
                  <a:srgbClr val="000000"/>
                </a:solidFill>
                <a:latin typeface="Montserrat" pitchFamily="34" charset="0"/>
                <a:ea typeface="Montserrat" pitchFamily="34" charset="-122"/>
                <a:cs typeface="Montserrat" pitchFamily="34" charset="-120"/>
              </a:rPr>
              <a:t>Group Members</a:t>
            </a:r>
            <a:endParaRPr lang="en-US" dirty="0"/>
          </a:p>
        </p:txBody>
      </p:sp>
      <p:sp>
        <p:nvSpPr>
          <p:cNvPr id="6" name="Object 5"/>
          <p:cNvSpPr/>
          <p:nvPr/>
        </p:nvSpPr>
        <p:spPr>
          <a:xfrm>
            <a:off x="285679" y="6448717"/>
            <a:ext cx="2559299" cy="121890"/>
          </a:xfrm>
          <a:prstGeom prst="rect">
            <a:avLst/>
          </a:prstGeom>
          <a:noFill/>
        </p:spPr>
        <p:txBody>
          <a:bodyPr wrap="square" rtlCol="0" anchor="t" bIns="0" lIns="0" rIns="0" tIns="0"/>
          <a:lstStyle/>
          <a:p>
            <a:pPr algn="l">
              <a:lnSpc>
                <a:spcPts val="1470"/>
              </a:lnSpc>
              <a:spcAft>
                <a:spcPts val="600"/>
              </a:spcAft>
              <a:buNone/>
            </a:pPr>
            <a:r>
              <a:rPr lang="en-US" sz="1100" dirty="0" smtClean="0">
                <a:solidFill>
                  <a:srgbClr val="000000">
                    <a:alpha val="90000"/>
                  </a:srgbClr>
                </a:solidFill>
                <a:latin typeface="Montserrat" pitchFamily="34" charset="0"/>
                <a:ea typeface="Montserrat" pitchFamily="34" charset="-122"/>
                <a:cs typeface="Montserrat" pitchFamily="34" charset="-120"/>
              </a:rPr>
              <a:t>Keiyana, Murthy, Ryan, Francene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e09f3e"/>
                </a:solidFill>
                <a:latin typeface="Montserrat ExtraLight" pitchFamily="34" charset="0"/>
                <a:ea typeface="Montserrat ExtraLight" pitchFamily="34" charset="-122"/>
                <a:cs typeface="Montserrat ExtraLight" pitchFamily="34" charset="-120"/>
              </a:rPr>
              <a:t>Current Portfolio</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88136" y="3480517"/>
            <a:ext cx="2981821" cy="1885055"/>
          </a:xfrm>
          <a:prstGeom prst="rect">
            <a:avLst/>
          </a:prstGeom>
        </p:spPr>
      </p:pic>
      <p:sp>
        <p:nvSpPr>
          <p:cNvPr id="4" name="Object 3"/>
          <p:cNvSpPr/>
          <p:nvPr/>
        </p:nvSpPr>
        <p:spPr>
          <a:xfrm>
            <a:off x="5879387" y="4154381"/>
            <a:ext cx="1793757" cy="175216"/>
          </a:xfrm>
          <a:prstGeom prst="rect">
            <a:avLst/>
          </a:prstGeom>
          <a:noFill/>
        </p:spPr>
        <p:txBody>
          <a:bodyPr wrap="square" rtlCol="0" anchor="t" bIns="0" lIns="0" rIns="0" tIns="0"/>
          <a:lstStyle/>
          <a:p>
            <a:pPr algn="l">
              <a:lnSpc>
                <a:spcPts val="1848"/>
              </a:lnSpc>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Fixed Income</a:t>
            </a:r>
            <a:endParaRPr lang="en-US" dirty="0"/>
          </a:p>
        </p:txBody>
      </p:sp>
      <p:sp>
        <p:nvSpPr>
          <p:cNvPr id="5" name="Object 4"/>
          <p:cNvSpPr/>
          <p:nvPr/>
        </p:nvSpPr>
        <p:spPr>
          <a:xfrm>
            <a:off x="5879387" y="4397207"/>
            <a:ext cx="1220371" cy="328530"/>
          </a:xfrm>
          <a:prstGeom prst="rect">
            <a:avLst/>
          </a:prstGeom>
          <a:noFill/>
        </p:spPr>
        <p:txBody>
          <a:bodyPr wrap="square" rtlCol="0" anchor="t" bIns="0" lIns="0" rIns="0" tIns="0"/>
          <a:lstStyle/>
          <a:p>
            <a:pPr algn="l">
              <a:lnSpc>
                <a:spcPts val="3780"/>
              </a:lnSpc>
              <a:spcAft>
                <a:spcPts val="600"/>
              </a:spcAft>
              <a:buNone/>
            </a:pPr>
            <a:r>
              <a:rPr lang="en-US" sz="3400" dirty="0" smtClean="0">
                <a:solidFill>
                  <a:srgbClr val="ffffff"/>
                </a:solidFill>
                <a:latin typeface="Montserrat" pitchFamily="34" charset="0"/>
                <a:ea typeface="Montserrat" pitchFamily="34" charset="-122"/>
                <a:cs typeface="Montserrat" pitchFamily="34" charset="-120"/>
              </a:rPr>
              <a:t>35%</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8952" y="1705882"/>
            <a:ext cx="1885046" cy="3303301"/>
          </a:xfrm>
          <a:prstGeom prst="rect">
            <a:avLst/>
          </a:prstGeom>
        </p:spPr>
      </p:pic>
      <p:sp>
        <p:nvSpPr>
          <p:cNvPr id="7" name="Object 6"/>
          <p:cNvSpPr/>
          <p:nvPr/>
        </p:nvSpPr>
        <p:spPr>
          <a:xfrm>
            <a:off x="4073437" y="2903455"/>
            <a:ext cx="1523295" cy="409854"/>
          </a:xfrm>
          <a:prstGeom prst="rect">
            <a:avLst/>
          </a:prstGeom>
          <a:noFill/>
        </p:spPr>
        <p:txBody>
          <a:bodyPr wrap="square" rtlCol="0" anchor="t" bIns="0" lIns="0" rIns="0" tIns="0"/>
          <a:lstStyle/>
          <a:p>
            <a:pPr algn="r">
              <a:lnSpc>
                <a:spcPts val="1848"/>
              </a:lnSpc>
              <a:spcAft>
                <a:spcPts val="600"/>
              </a:spcAft>
              <a:buNone/>
            </a:pPr>
            <a:r>
              <a:rPr lang="en-US" sz="1700" dirty="0" smtClean="0">
                <a:solidFill>
                  <a:srgbClr val="000000"/>
                </a:solidFill>
                <a:latin typeface="Montserrat Light" pitchFamily="34" charset="0"/>
                <a:ea typeface="Montserrat Light" pitchFamily="34" charset="-122"/>
                <a:cs typeface="Montserrat Light" pitchFamily="34" charset="-120"/>
              </a:rPr>
              <a:t>Large-Cap</a:t>
            </a:r>
            <a:br>
              <a:rPr lang="en-US" sz="1700" dirty="0" smtClean="0">
                <a:solidFill>
                  <a:srgbClr val="000000"/>
                </a:solidFill>
                <a:latin typeface="Montserrat Light" pitchFamily="34" charset="0"/>
                <a:ea typeface="Montserrat Light" pitchFamily="34" charset="-122"/>
                <a:cs typeface="Montserrat Light" pitchFamily="34" charset="-120"/>
              </a:rPr>
            </a:br>
            <a:r>
              <a:rPr lang="en-US" sz="1700" dirty="0" smtClean="0">
                <a:solidFill>
                  <a:srgbClr val="000000"/>
                </a:solidFill>
                <a:latin typeface="Montserrat Light" pitchFamily="34" charset="0"/>
                <a:ea typeface="Montserrat Light" pitchFamily="34" charset="-122"/>
                <a:cs typeface="Montserrat Light" pitchFamily="34" charset="-120"/>
              </a:rPr>
              <a:t>Equity</a:t>
            </a:r>
            <a:endParaRPr lang="en-US" dirty="0"/>
          </a:p>
        </p:txBody>
      </p:sp>
      <p:sp>
        <p:nvSpPr>
          <p:cNvPr id="8" name="Object 7"/>
          <p:cNvSpPr/>
          <p:nvPr/>
        </p:nvSpPr>
        <p:spPr>
          <a:xfrm>
            <a:off x="4376362" y="3380919"/>
            <a:ext cx="1220371" cy="328530"/>
          </a:xfrm>
          <a:prstGeom prst="rect">
            <a:avLst/>
          </a:prstGeom>
          <a:noFill/>
        </p:spPr>
        <p:txBody>
          <a:bodyPr wrap="square" rtlCol="0" anchor="t" bIns="0" lIns="0" rIns="0" tIns="0"/>
          <a:lstStyle/>
          <a:p>
            <a:pPr algn="r">
              <a:lnSpc>
                <a:spcPts val="3780"/>
              </a:lnSpc>
              <a:spcAft>
                <a:spcPts val="600"/>
              </a:spcAft>
              <a:buNone/>
            </a:pPr>
            <a:r>
              <a:rPr lang="en-US" sz="3400" dirty="0" smtClean="0">
                <a:solidFill>
                  <a:srgbClr val="000000"/>
                </a:solidFill>
                <a:latin typeface="Montserrat" pitchFamily="34" charset="0"/>
                <a:ea typeface="Montserrat" pitchFamily="34" charset="-122"/>
                <a:cs typeface="Montserrat" pitchFamily="34" charset="-120"/>
              </a:rPr>
              <a:t>35%</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361" y="1614544"/>
            <a:ext cx="1692455" cy="1885019"/>
          </a:xfrm>
          <a:prstGeom prst="rect">
            <a:avLst/>
          </a:prstGeom>
        </p:spPr>
      </p:pic>
      <p:sp>
        <p:nvSpPr>
          <p:cNvPr id="10" name="Object 9"/>
          <p:cNvSpPr/>
          <p:nvPr/>
        </p:nvSpPr>
        <p:spPr>
          <a:xfrm>
            <a:off x="6401275" y="1200652"/>
            <a:ext cx="1602257" cy="115224"/>
          </a:xfrm>
          <a:prstGeom prst="rect">
            <a:avLst/>
          </a:prstGeom>
          <a:noFill/>
        </p:spPr>
        <p:txBody>
          <a:bodyPr wrap="square" rtlCol="0" anchor="t" bIns="0" lIns="0" rIns="0" tIns="0"/>
          <a:lstStyle/>
          <a:p>
            <a:pPr algn="l">
              <a:lnSpc>
                <a:spcPts val="1092"/>
              </a:lnSpc>
              <a:spcAft>
                <a:spcPts val="600"/>
              </a:spcAft>
              <a:buNone/>
            </a:pPr>
            <a:r>
              <a:rPr lang="en-US" sz="1000" dirty="0" smtClean="0">
                <a:solidFill>
                  <a:srgbClr val="000000"/>
                </a:solidFill>
                <a:latin typeface="Montserrat Light" pitchFamily="34" charset="0"/>
                <a:ea typeface="Montserrat Light" pitchFamily="34" charset="-122"/>
                <a:cs typeface="Montserrat Light" pitchFamily="34" charset="-120"/>
              </a:rPr>
              <a:t>International Equity</a:t>
            </a:r>
            <a:endParaRPr lang="en-US" dirty="0"/>
          </a:p>
        </p:txBody>
      </p:sp>
      <p:sp>
        <p:nvSpPr>
          <p:cNvPr id="11" name="Object 10"/>
          <p:cNvSpPr/>
          <p:nvPr/>
        </p:nvSpPr>
        <p:spPr>
          <a:xfrm>
            <a:off x="6401275" y="1344443"/>
            <a:ext cx="832391" cy="208545"/>
          </a:xfrm>
          <a:prstGeom prst="rect">
            <a:avLst/>
          </a:prstGeom>
          <a:noFill/>
        </p:spPr>
        <p:txBody>
          <a:bodyPr wrap="square" rtlCol="0" anchor="t" bIns="0" lIns="0" rIns="0" tIns="0"/>
          <a:lstStyle/>
          <a:p>
            <a:pPr algn="l">
              <a:lnSpc>
                <a:spcPts val="2268"/>
              </a:lnSpc>
              <a:spcAft>
                <a:spcPts val="600"/>
              </a:spcAft>
              <a:buNone/>
            </a:pPr>
            <a:r>
              <a:rPr lang="en-US" sz="2000" dirty="0" smtClean="0">
                <a:solidFill>
                  <a:srgbClr val="000000"/>
                </a:solidFill>
                <a:latin typeface="Montserrat" pitchFamily="34" charset="0"/>
                <a:ea typeface="Montserrat" pitchFamily="34" charset="-122"/>
                <a:cs typeface="Montserrat" pitchFamily="34" charset="-120"/>
              </a:rPr>
              <a:t>15%</a:t>
            </a:r>
            <a:endParaRPr lang="en-US" dirty="0"/>
          </a:p>
        </p:txBody>
      </p:sp>
      <p:pic>
        <p:nvPicPr>
          <p:cNvPr id="12" name="Object 11"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4953" y="1970896"/>
            <a:ext cx="1793680" cy="1528666"/>
          </a:xfrm>
          <a:prstGeom prst="rect">
            <a:avLst/>
          </a:prstGeom>
        </p:spPr>
      </p:pic>
      <p:sp>
        <p:nvSpPr>
          <p:cNvPr id="13" name="Object 12"/>
          <p:cNvSpPr/>
          <p:nvPr/>
        </p:nvSpPr>
        <p:spPr>
          <a:xfrm>
            <a:off x="7681118" y="1984940"/>
            <a:ext cx="1444296" cy="115224"/>
          </a:xfrm>
          <a:prstGeom prst="rect">
            <a:avLst/>
          </a:prstGeom>
          <a:noFill/>
        </p:spPr>
        <p:txBody>
          <a:bodyPr wrap="square" rtlCol="0" anchor="t" bIns="0" lIns="0" rIns="0" tIns="0"/>
          <a:lstStyle/>
          <a:p>
            <a:pPr algn="l">
              <a:lnSpc>
                <a:spcPts val="1092"/>
              </a:lnSpc>
              <a:spcAft>
                <a:spcPts val="600"/>
              </a:spcAft>
              <a:buNone/>
            </a:pPr>
            <a:r>
              <a:rPr lang="en-US" sz="1000" dirty="0" smtClean="0">
                <a:solidFill>
                  <a:srgbClr val="000000"/>
                </a:solidFill>
                <a:latin typeface="Montserrat Light" pitchFamily="34" charset="0"/>
                <a:ea typeface="Montserrat Light" pitchFamily="34" charset="-122"/>
                <a:cs typeface="Montserrat Light" pitchFamily="34" charset="-120"/>
              </a:rPr>
              <a:t>Small-Cap Equity</a:t>
            </a:r>
            <a:endParaRPr lang="en-US" dirty="0"/>
          </a:p>
        </p:txBody>
      </p:sp>
      <p:sp>
        <p:nvSpPr>
          <p:cNvPr id="14" name="Object 13"/>
          <p:cNvSpPr/>
          <p:nvPr/>
        </p:nvSpPr>
        <p:spPr>
          <a:xfrm>
            <a:off x="7681118" y="2128732"/>
            <a:ext cx="857074" cy="208545"/>
          </a:xfrm>
          <a:prstGeom prst="rect">
            <a:avLst/>
          </a:prstGeom>
          <a:noFill/>
        </p:spPr>
        <p:txBody>
          <a:bodyPr wrap="square" rtlCol="0" anchor="t" bIns="0" lIns="0" rIns="0" tIns="0"/>
          <a:lstStyle/>
          <a:p>
            <a:pPr algn="l">
              <a:lnSpc>
                <a:spcPts val="2268"/>
              </a:lnSpc>
              <a:spcAft>
                <a:spcPts val="600"/>
              </a:spcAft>
              <a:buNone/>
            </a:pPr>
            <a:r>
              <a:rPr lang="en-US" sz="2000" dirty="0" smtClean="0">
                <a:solidFill>
                  <a:srgbClr val="000000"/>
                </a:solidFill>
                <a:latin typeface="Montserrat" pitchFamily="34" charset="0"/>
                <a:ea typeface="Montserrat" pitchFamily="34" charset="-122"/>
                <a:cs typeface="Montserrat" pitchFamily="34" charset="-120"/>
              </a:rPr>
              <a:t>10%</a:t>
            </a:r>
            <a:endParaRPr lang="en-US" dirty="0"/>
          </a:p>
        </p:txBody>
      </p:sp>
      <p:pic>
        <p:nvPicPr>
          <p:cNvPr id="15" name="Object 1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84953" y="2903923"/>
            <a:ext cx="1885003" cy="595640"/>
          </a:xfrm>
          <a:prstGeom prst="rect">
            <a:avLst/>
          </a:prstGeom>
        </p:spPr>
      </p:pic>
      <p:sp>
        <p:nvSpPr>
          <p:cNvPr id="16" name="Object 15"/>
          <p:cNvSpPr/>
          <p:nvPr/>
        </p:nvSpPr>
        <p:spPr>
          <a:xfrm>
            <a:off x="8031527" y="2830904"/>
            <a:ext cx="684200" cy="115224"/>
          </a:xfrm>
          <a:prstGeom prst="rect">
            <a:avLst/>
          </a:prstGeom>
          <a:noFill/>
        </p:spPr>
        <p:txBody>
          <a:bodyPr wrap="square" rtlCol="0" anchor="t" bIns="0" lIns="0" rIns="0" tIns="0"/>
          <a:lstStyle/>
          <a:p>
            <a:pPr algn="l">
              <a:lnSpc>
                <a:spcPts val="1092"/>
              </a:lnSpc>
              <a:spcAft>
                <a:spcPts val="600"/>
              </a:spcAft>
              <a:buNone/>
            </a:pPr>
            <a:r>
              <a:rPr lang="en-US" sz="1000" dirty="0" smtClean="0">
                <a:solidFill>
                  <a:srgbClr val="000000"/>
                </a:solidFill>
                <a:latin typeface="Montserrat Light" pitchFamily="34" charset="0"/>
                <a:ea typeface="Montserrat Light" pitchFamily="34" charset="-122"/>
                <a:cs typeface="Montserrat Light" pitchFamily="34" charset="-120"/>
              </a:rPr>
              <a:t>Cash</a:t>
            </a:r>
            <a:endParaRPr lang="en-US" dirty="0"/>
          </a:p>
        </p:txBody>
      </p:sp>
      <p:sp>
        <p:nvSpPr>
          <p:cNvPr id="17" name="Object 16"/>
          <p:cNvSpPr/>
          <p:nvPr/>
        </p:nvSpPr>
        <p:spPr>
          <a:xfrm>
            <a:off x="8031527" y="2974696"/>
            <a:ext cx="739574" cy="208545"/>
          </a:xfrm>
          <a:prstGeom prst="rect">
            <a:avLst/>
          </a:prstGeom>
          <a:noFill/>
        </p:spPr>
        <p:txBody>
          <a:bodyPr wrap="square" rtlCol="0" anchor="t" bIns="0" lIns="0" rIns="0" tIns="0"/>
          <a:lstStyle/>
          <a:p>
            <a:pPr algn="l">
              <a:lnSpc>
                <a:spcPts val="2268"/>
              </a:lnSpc>
              <a:spcAft>
                <a:spcPts val="600"/>
              </a:spcAft>
              <a:buNone/>
            </a:pPr>
            <a:r>
              <a:rPr lang="en-US" sz="2000" dirty="0" smtClean="0">
                <a:solidFill>
                  <a:srgbClr val="000000"/>
                </a:solidFill>
                <a:latin typeface="Montserrat" pitchFamily="34" charset="0"/>
                <a:ea typeface="Montserrat" pitchFamily="34" charset="-122"/>
                <a:cs typeface="Montserrat" pitchFamily="34" charset="-120"/>
              </a:rPr>
              <a:t>5%</a:t>
            </a:r>
            <a:endParaRPr lang="en-US" dirty="0"/>
          </a:p>
        </p:txBody>
      </p:sp>
      <p:sp>
        <p:nvSpPr>
          <p:cNvPr id="18" name="Object 17"/>
          <p:cNvSpPr/>
          <p:nvPr/>
        </p:nvSpPr>
        <p:spPr>
          <a:xfrm>
            <a:off x="0" y="5961159"/>
            <a:ext cx="12188952" cy="895126"/>
          </a:xfrm>
          <a:prstGeom prst="rect">
            <a:avLst/>
          </a:prstGeom>
          <a:solidFill>
            <a:srgbClr val="f3f0ec"/>
          </a:solidFill>
        </p:spPr>
      </p:sp>
      <p:sp>
        <p:nvSpPr>
          <p:cNvPr id="19" name="Object 18"/>
          <p:cNvSpPr/>
          <p:nvPr/>
        </p:nvSpPr>
        <p:spPr>
          <a:xfrm>
            <a:off x="285679" y="6313496"/>
            <a:ext cx="11617595" cy="161885"/>
          </a:xfrm>
          <a:prstGeom prst="rect">
            <a:avLst/>
          </a:prstGeom>
          <a:noFill/>
        </p:spPr>
        <p:txBody>
          <a:bodyPr wrap="square" rtlCol="0" anchor="t" bIns="0" lIns="0" rIns="0" tIns="0"/>
          <a:lstStyle/>
          <a:p>
            <a:pPr algn="ctr">
              <a:lnSpc>
                <a:spcPts val="1680"/>
              </a:lnSpc>
              <a:spcAft>
                <a:spcPts val="600"/>
              </a:spcAft>
              <a:buNone/>
            </a:pPr>
            <a:r>
              <a:rPr lang="en-US" sz="1500" dirty="0" smtClean="0">
                <a:solidFill>
                  <a:srgbClr val="000000"/>
                </a:solidFill>
                <a:latin typeface="Montserrat Light" pitchFamily="34" charset="0"/>
                <a:ea typeface="Montserrat Light" pitchFamily="34" charset="-122"/>
                <a:cs typeface="Montserrat Light" pitchFamily="34" charset="-120"/>
              </a:rPr>
              <a:t>*provided allocation summary</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288535"/>
          </a:xfrm>
          <a:prstGeom prst="rect">
            <a:avLst/>
          </a:prstGeom>
          <a:noFill/>
        </p:spPr>
        <p:txBody>
          <a:bodyPr wrap="square" rtlCol="0" anchor="t" bIns="0" lIns="0" rIns="0" tIns="0"/>
          <a:lstStyle/>
          <a:p>
            <a:pPr algn="ctr">
              <a:lnSpc>
                <a:spcPts val="3071"/>
              </a:lnSpc>
              <a:spcAft>
                <a:spcPts val="600"/>
              </a:spcAft>
              <a:buNone/>
            </a:pPr>
            <a:r>
              <a:rPr lang="en-US" sz="2900" dirty="0" smtClean="0">
                <a:solidFill>
                  <a:srgbClr val="e09f3e"/>
                </a:solidFill>
                <a:latin typeface="Montserrat ExtraLight" pitchFamily="34" charset="0"/>
                <a:ea typeface="Montserrat ExtraLight" pitchFamily="34" charset="-122"/>
                <a:cs typeface="Montserrat ExtraLight" pitchFamily="34" charset="-120"/>
              </a:rPr>
              <a:t>Data Clean-Up and Exploration</a:t>
            </a:r>
            <a:endParaRPr lang="en-US" dirty="0"/>
          </a:p>
        </p:txBody>
      </p:sp>
      <p:sp>
        <p:nvSpPr>
          <p:cNvPr id="3" name="Object 2"/>
          <p:cNvSpPr/>
          <p:nvPr/>
        </p:nvSpPr>
        <p:spPr>
          <a:xfrm>
            <a:off x="95226" y="993209"/>
            <a:ext cx="11998500" cy="228543"/>
          </a:xfrm>
          <a:prstGeom prst="rect">
            <a:avLst/>
          </a:prstGeom>
          <a:noFill/>
        </p:spPr>
        <p:txBody>
          <a:bodyPr wrap="square" rtlCol="0" anchor="t" bIns="0" lIns="0" rIns="0" tIns="0"/>
          <a:lstStyle/>
          <a:p>
            <a:pPr algn="ctr">
              <a:lnSpc>
                <a:spcPts val="3150"/>
              </a:lnSpc>
              <a:spcAft>
                <a:spcPts val="600"/>
              </a:spcAft>
              <a:buNone/>
            </a:pPr>
            <a:r>
              <a:rPr lang="en-US" sz="2300" dirty="0" smtClean="0">
                <a:solidFill>
                  <a:srgbClr val="ffffff">
                    <a:alpha val="90000"/>
                  </a:srgbClr>
                </a:solidFill>
                <a:latin typeface="Montserrat" pitchFamily="34" charset="0"/>
                <a:ea typeface="Montserrat" pitchFamily="34" charset="-122"/>
                <a:cs typeface="Montserrat" pitchFamily="34" charset="-120"/>
              </a:rPr>
              <a:t>Initial Data Imports</a:t>
            </a:r>
            <a:endParaRPr lang="en-US" dirty="0"/>
          </a:p>
        </p:txBody>
      </p:sp>
      <p:pic>
        <p:nvPicPr>
          <p:cNvPr id="4" name="Object 3" descr="preencoded.png">    </p:cNvPr>
          <p:cNvPicPr>
            <a:picLocks noChangeAspect="1"/>
          </p:cNvPicPr>
          <p:nvPr/>
        </p:nvPicPr>
        <p:blipFill>
          <a:blip r:embed="rId1"/>
          <a:srcRect l="4953" r="-123" t="0" b="-5634"/>
          <a:stretch/>
        </p:blipFill>
        <p:spPr>
          <a:xfrm>
            <a:off x="2761559" y="2205886"/>
            <a:ext cx="1428393" cy="1428393"/>
          </a:xfrm>
          <a:prstGeom prst="rect">
            <a:avLst/>
          </a:prstGeom>
        </p:spPr>
      </p:pic>
      <p:sp>
        <p:nvSpPr>
          <p:cNvPr id="5" name="Object 4"/>
          <p:cNvSpPr/>
          <p:nvPr/>
        </p:nvSpPr>
        <p:spPr>
          <a:xfrm>
            <a:off x="1190327" y="3748550"/>
            <a:ext cx="4570857" cy="513841"/>
          </a:xfrm>
          <a:prstGeom prst="rect">
            <a:avLst/>
          </a:prstGeom>
          <a:noFill/>
        </p:spPr>
        <p:txBody>
          <a:bodyPr wrap="square" rtlCol="0" anchor="t" bIns="0" lIns="0" rIns="0" tIns="0"/>
          <a:lstStyle/>
          <a:p>
            <a:pPr algn="ctr">
              <a:lnSpc>
                <a:spcPts val="2352"/>
              </a:lnSpc>
              <a:spcAft>
                <a:spcPts val="600"/>
              </a:spcAft>
              <a:buNone/>
            </a:pPr>
            <a:r>
              <a:rPr lang="en-US" sz="2100" dirty="0" smtClean="0">
                <a:solidFill>
                  <a:srgbClr val="ffffff"/>
                </a:solidFill>
                <a:latin typeface="Montserrat Light" pitchFamily="34" charset="0"/>
                <a:ea typeface="Montserrat Light" pitchFamily="34" charset="-122"/>
                <a:cs typeface="Montserrat Light" pitchFamily="34" charset="-120"/>
              </a:rPr>
              <a:t>The majority of our data</a:t>
            </a:r>
            <a:br>
              <a:rPr lang="en-US" sz="2100" dirty="0" smtClean="0">
                <a:solidFill>
                  <a:srgbClr val="ffffff"/>
                </a:solidFill>
                <a:latin typeface="Montserrat Light" pitchFamily="34" charset="0"/>
                <a:ea typeface="Montserrat Light" pitchFamily="34" charset="-122"/>
                <a:cs typeface="Montserrat Light" pitchFamily="34" charset="-120"/>
              </a:rPr>
            </a:br>
            <a:r>
              <a:rPr lang="en-US" sz="2100" dirty="0" smtClean="0">
                <a:solidFill>
                  <a:srgbClr val="ffffff"/>
                </a:solidFill>
                <a:latin typeface="Montserrat Light" pitchFamily="34" charset="0"/>
                <a:ea typeface="Montserrat Light" pitchFamily="34" charset="-122"/>
                <a:cs typeface="Montserrat Light" pitchFamily="34" charset="-120"/>
              </a:rPr>
              <a:t>came from Alpaca.api</a:t>
            </a:r>
            <a:endParaRPr lang="en-US" dirty="0"/>
          </a:p>
        </p:txBody>
      </p:sp>
      <p:pic>
        <p:nvPicPr>
          <p:cNvPr id="6" name="Object 5" descr="preencoded.png">    </p:cNvPr>
          <p:cNvPicPr>
            <a:picLocks noChangeAspect="1"/>
          </p:cNvPicPr>
          <p:nvPr/>
        </p:nvPicPr>
        <p:blipFill>
          <a:blip r:embed="rId2"/>
          <a:srcRect l="25214" r="22421" t="0" b="-5634"/>
          <a:stretch/>
        </p:blipFill>
        <p:spPr>
          <a:xfrm>
            <a:off x="7999000" y="2205886"/>
            <a:ext cx="1428393" cy="1428393"/>
          </a:xfrm>
          <a:prstGeom prst="rect">
            <a:avLst/>
          </a:prstGeom>
        </p:spPr>
      </p:pic>
      <p:sp>
        <p:nvSpPr>
          <p:cNvPr id="7" name="Object 6"/>
          <p:cNvSpPr/>
          <p:nvPr/>
        </p:nvSpPr>
        <p:spPr>
          <a:xfrm>
            <a:off x="6427768" y="3748550"/>
            <a:ext cx="4570857" cy="812470"/>
          </a:xfrm>
          <a:prstGeom prst="rect">
            <a:avLst/>
          </a:prstGeom>
          <a:noFill/>
        </p:spPr>
        <p:txBody>
          <a:bodyPr wrap="square" rtlCol="0" anchor="t" bIns="0" lIns="0" rIns="0" tIns="0"/>
          <a:lstStyle/>
          <a:p>
            <a:pPr algn="ctr">
              <a:lnSpc>
                <a:spcPts val="2352"/>
              </a:lnSpc>
              <a:spcAft>
                <a:spcPts val="600"/>
              </a:spcAft>
              <a:buNone/>
            </a:pPr>
            <a:r>
              <a:rPr lang="en-US" sz="2100" dirty="0" smtClean="0">
                <a:solidFill>
                  <a:srgbClr val="ffffff"/>
                </a:solidFill>
                <a:latin typeface="Montserrat Light" pitchFamily="34" charset="0"/>
                <a:ea typeface="Montserrat Light" pitchFamily="34" charset="-122"/>
                <a:cs typeface="Montserrat Light" pitchFamily="34" charset="-120"/>
              </a:rPr>
              <a:t>Secondary research was</a:t>
            </a:r>
            <a:br>
              <a:rPr lang="en-US" sz="2100" dirty="0" smtClean="0">
                <a:solidFill>
                  <a:srgbClr val="ffffff"/>
                </a:solidFill>
                <a:latin typeface="Montserrat Light" pitchFamily="34" charset="0"/>
                <a:ea typeface="Montserrat Light" pitchFamily="34" charset="-122"/>
                <a:cs typeface="Montserrat Light" pitchFamily="34" charset="-120"/>
              </a:rPr>
            </a:br>
            <a:r>
              <a:rPr lang="en-US" sz="2100" dirty="0" smtClean="0">
                <a:solidFill>
                  <a:srgbClr val="ffffff"/>
                </a:solidFill>
                <a:latin typeface="Montserrat Light" pitchFamily="34" charset="0"/>
                <a:ea typeface="Montserrat Light" pitchFamily="34" charset="-122"/>
                <a:cs typeface="Montserrat Light" pitchFamily="34" charset="-120"/>
              </a:rPr>
              <a:t>complied and imported via</a:t>
            </a:r>
            <a:br>
              <a:rPr lang="en-US" sz="2100" dirty="0" smtClean="0">
                <a:solidFill>
                  <a:srgbClr val="ffffff"/>
                </a:solidFill>
                <a:latin typeface="Montserrat Light" pitchFamily="34" charset="0"/>
                <a:ea typeface="Montserrat Light" pitchFamily="34" charset="-122"/>
                <a:cs typeface="Montserrat Light" pitchFamily="34" charset="-120"/>
              </a:rPr>
            </a:br>
            <a:r>
              <a:rPr lang="en-US" sz="2100" dirty="0" smtClean="0">
                <a:solidFill>
                  <a:srgbClr val="ffffff"/>
                </a:solidFill>
                <a:latin typeface="Montserrat Light" pitchFamily="34" charset="0"/>
                <a:ea typeface="Montserrat Light" pitchFamily="34" charset="-122"/>
                <a:cs typeface="Montserrat Light" pitchFamily="34" charset="-120"/>
              </a:rPr>
              <a:t>.csv file</a:t>
            </a:r>
            <a:endParaRPr lang="en-US" dirty="0"/>
          </a:p>
        </p:txBody>
      </p:sp>
      <p:sp>
        <p:nvSpPr>
          <p:cNvPr id="8" name="Object 7"/>
          <p:cNvSpPr/>
          <p:nvPr/>
        </p:nvSpPr>
        <p:spPr>
          <a:xfrm>
            <a:off x="0" y="5590539"/>
            <a:ext cx="12188952" cy="1265746"/>
          </a:xfrm>
          <a:prstGeom prst="rect">
            <a:avLst/>
          </a:prstGeom>
          <a:solidFill>
            <a:srgbClr val="f3f0ec"/>
          </a:solidFill>
        </p:spPr>
      </p:sp>
      <p:sp>
        <p:nvSpPr>
          <p:cNvPr id="9" name="Object 8"/>
          <p:cNvSpPr/>
          <p:nvPr/>
        </p:nvSpPr>
        <p:spPr>
          <a:xfrm>
            <a:off x="285679" y="5942876"/>
            <a:ext cx="11617595" cy="532505"/>
          </a:xfrm>
          <a:prstGeom prst="rect">
            <a:avLst/>
          </a:prstGeom>
          <a:noFill/>
        </p:spPr>
        <p:txBody>
          <a:bodyPr wrap="square" rtlCol="0" anchor="t" bIns="0" lIns="0" rIns="0" tIns="0"/>
          <a:lstStyle/>
          <a:p>
            <a:pPr algn="ctr">
              <a:lnSpc>
                <a:spcPts val="1512"/>
              </a:lnSpc>
              <a:spcAft>
                <a:spcPts val="600"/>
              </a:spcAft>
              <a:buNone/>
            </a:pPr>
            <a:r>
              <a:rPr lang="en-US" sz="1400" dirty="0" smtClean="0">
                <a:solidFill>
                  <a:srgbClr val="000000"/>
                </a:solidFill>
                <a:latin typeface="Montserrat Light" pitchFamily="34" charset="0"/>
                <a:ea typeface="Montserrat Light" pitchFamily="34" charset="-122"/>
                <a:cs typeface="Montserrat Light" pitchFamily="34" charset="-120"/>
              </a:rPr>
              <a:t>General Assumptions - We assume that data relied from third party sources such as alpaca</a:t>
            </a:r>
            <a:br>
              <a:rPr lang="en-US" sz="1400" dirty="0" smtClean="0">
                <a:solidFill>
                  <a:srgbClr val="000000"/>
                </a:solidFill>
                <a:latin typeface="Montserrat Light" pitchFamily="34" charset="0"/>
                <a:ea typeface="Montserrat Light" pitchFamily="34" charset="-122"/>
                <a:cs typeface="Montserrat Light" pitchFamily="34" charset="-120"/>
              </a:rPr>
            </a:br>
            <a:r>
              <a:rPr lang="en-US" sz="1400" dirty="0" smtClean="0">
                <a:solidFill>
                  <a:srgbClr val="000000"/>
                </a:solidFill>
                <a:latin typeface="Montserrat Light" pitchFamily="34" charset="0"/>
                <a:ea typeface="Montserrat Light" pitchFamily="34" charset="-122"/>
                <a:cs typeface="Montserrat Light" pitchFamily="34" charset="-120"/>
              </a:rPr>
              <a:t>and other data sources are accurate. We also assume that the plotting calculations and</a:t>
            </a:r>
            <a:br>
              <a:rPr lang="en-US" sz="1400" dirty="0" smtClean="0">
                <a:solidFill>
                  <a:srgbClr val="000000"/>
                </a:solidFill>
                <a:latin typeface="Montserrat Light" pitchFamily="34" charset="0"/>
                <a:ea typeface="Montserrat Light" pitchFamily="34" charset="-122"/>
                <a:cs typeface="Montserrat Light" pitchFamily="34" charset="-120"/>
              </a:rPr>
            </a:br>
            <a:r>
              <a:rPr lang="en-US" sz="1400" dirty="0" smtClean="0">
                <a:solidFill>
                  <a:srgbClr val="000000"/>
                </a:solidFill>
                <a:latin typeface="Montserrat Light" pitchFamily="34" charset="0"/>
                <a:ea typeface="Montserrat Light" pitchFamily="34" charset="-122"/>
                <a:cs typeface="Montserrat Light" pitchFamily="34" charset="-120"/>
              </a:rPr>
              <a:t>libraries used work as expected and any errors are due to the normal data constraints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e09f3e"/>
                </a:solidFill>
                <a:latin typeface="Montserrat ExtraLight" pitchFamily="34" charset="0"/>
                <a:ea typeface="Montserrat ExtraLight" pitchFamily="34" charset="-122"/>
                <a:cs typeface="Montserrat ExtraLight" pitchFamily="34" charset="-120"/>
              </a:rPr>
              <a:t>Data to Analysis</a:t>
            </a:r>
            <a:endParaRPr lang="en-US" dirty="0"/>
          </a:p>
        </p:txBody>
      </p:sp>
      <p:sp>
        <p:nvSpPr>
          <p:cNvPr id="3" name="Object 2"/>
          <p:cNvSpPr/>
          <p:nvPr/>
        </p:nvSpPr>
        <p:spPr>
          <a:xfrm>
            <a:off x="95226" y="1086531"/>
            <a:ext cx="11998500" cy="161885"/>
          </a:xfrm>
          <a:prstGeom prst="rect">
            <a:avLst/>
          </a:prstGeom>
          <a:noFill/>
        </p:spPr>
        <p:txBody>
          <a:bodyPr wrap="square" rtlCol="0" anchor="t" bIns="0" lIns="0" rIns="0" tIns="0"/>
          <a:lstStyle/>
          <a:p>
            <a:pPr algn="ctr">
              <a:lnSpc>
                <a:spcPts val="2100"/>
              </a:lnSpc>
              <a:spcAft>
                <a:spcPts val="600"/>
              </a:spcAft>
              <a:buNone/>
            </a:pPr>
            <a:r>
              <a:rPr lang="en-US" sz="1500" dirty="0" smtClean="0">
                <a:solidFill>
                  <a:srgbClr val="000000">
                    <a:alpha val="90000"/>
                  </a:srgbClr>
                </a:solidFill>
                <a:latin typeface="Montserrat" pitchFamily="34" charset="0"/>
                <a:ea typeface="Montserrat" pitchFamily="34" charset="-122"/>
                <a:cs typeface="Montserrat" pitchFamily="34" charset="-120"/>
              </a:rPr>
              <a:t>Our Analysis Method</a:t>
            </a:r>
            <a:endParaRPr lang="en-US" dirty="0"/>
          </a:p>
        </p:txBody>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23644" y="3309110"/>
            <a:ext cx="423755" cy="2042602"/>
          </a:xfrm>
          <a:prstGeom prst="rect">
            <a:avLst/>
          </a:prstGeom>
        </p:spPr>
      </p:pic>
      <p:pic>
        <p:nvPicPr>
          <p:cNvPr id="5" name="Object 4"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7876" y="5304099"/>
            <a:ext cx="95230" cy="76181"/>
          </a:xfrm>
          <a:prstGeom prst="rect">
            <a:avLst/>
          </a:prstGeom>
        </p:spPr>
      </p:pic>
      <p:pic>
        <p:nvPicPr>
          <p:cNvPr id="6" name="Object 5"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931" y="3795716"/>
            <a:ext cx="68471" cy="72086"/>
          </a:xfrm>
          <a:prstGeom prst="rect">
            <a:avLst/>
          </a:prstGeom>
        </p:spPr>
      </p:pic>
      <p:pic>
        <p:nvPicPr>
          <p:cNvPr id="7" name="Object 6"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28232" y="4356598"/>
            <a:ext cx="614209" cy="995113"/>
          </a:xfrm>
          <a:prstGeom prst="rect">
            <a:avLst/>
          </a:prstGeom>
        </p:spPr>
      </p:pic>
      <p:pic>
        <p:nvPicPr>
          <p:cNvPr id="8" name="Object 7"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94826" y="4270895"/>
            <a:ext cx="76180" cy="95226"/>
          </a:xfrm>
          <a:prstGeom prst="rect">
            <a:avLst/>
          </a:prstGeom>
        </p:spPr>
      </p:pic>
      <p:pic>
        <p:nvPicPr>
          <p:cNvPr id="9" name="Object 8"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33715" y="5306098"/>
            <a:ext cx="72182" cy="72183"/>
          </a:xfrm>
          <a:prstGeom prst="rect">
            <a:avLst/>
          </a:prstGeom>
        </p:spPr>
      </p:pic>
      <p:pic>
        <p:nvPicPr>
          <p:cNvPr id="10" name="Object 9"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23396" y="2023556"/>
            <a:ext cx="2399700" cy="1352212"/>
          </a:xfrm>
          <a:prstGeom prst="rect">
            <a:avLst/>
          </a:prstGeom>
        </p:spPr>
      </p:pic>
      <p:pic>
        <p:nvPicPr>
          <p:cNvPr id="11" name="Object 10"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5480" y="2128305"/>
            <a:ext cx="76180" cy="95226"/>
          </a:xfrm>
          <a:prstGeom prst="rect">
            <a:avLst/>
          </a:prstGeom>
        </p:spPr>
      </p:pic>
      <p:pic>
        <p:nvPicPr>
          <p:cNvPr id="12" name="Object 11"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98678" y="2525303"/>
            <a:ext cx="68476" cy="72086"/>
          </a:xfrm>
          <a:prstGeom prst="rect">
            <a:avLst/>
          </a:prstGeom>
        </p:spPr>
      </p:pic>
      <p:pic>
        <p:nvPicPr>
          <p:cNvPr id="13" name="Object 12"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18120" y="1999750"/>
            <a:ext cx="899887" cy="2804411"/>
          </a:xfrm>
          <a:prstGeom prst="rect">
            <a:avLst/>
          </a:prstGeom>
        </p:spPr>
      </p:pic>
      <p:pic>
        <p:nvPicPr>
          <p:cNvPr id="14" name="Object 13" descr="preencoded.png">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308484" y="1971182"/>
            <a:ext cx="95230" cy="76181"/>
          </a:xfrm>
          <a:prstGeom prst="rect">
            <a:avLst/>
          </a:prstGeom>
        </p:spPr>
      </p:pic>
      <p:pic>
        <p:nvPicPr>
          <p:cNvPr id="15" name="Object 14" descr="preencoded.png">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393407" y="3983882"/>
            <a:ext cx="68471" cy="72087"/>
          </a:xfrm>
          <a:prstGeom prst="rect">
            <a:avLst/>
          </a:prstGeom>
        </p:spPr>
      </p:pic>
      <p:pic>
        <p:nvPicPr>
          <p:cNvPr id="16" name="Object 15" descr="preencoded.png">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846510" y="2452074"/>
            <a:ext cx="995117" cy="1756923"/>
          </a:xfrm>
          <a:prstGeom prst="rect">
            <a:avLst/>
          </a:prstGeom>
        </p:spPr>
      </p:pic>
      <p:pic>
        <p:nvPicPr>
          <p:cNvPr id="17" name="Object 16" descr="preencoded.png">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832104" y="4161384"/>
            <a:ext cx="95224" cy="76181"/>
          </a:xfrm>
          <a:prstGeom prst="rect">
            <a:avLst/>
          </a:prstGeom>
        </p:spPr>
      </p:pic>
      <p:pic>
        <p:nvPicPr>
          <p:cNvPr id="18" name="Object 17" descr="preencoded.png">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821797" y="2999053"/>
            <a:ext cx="68476" cy="72086"/>
          </a:xfrm>
          <a:prstGeom prst="rect">
            <a:avLst/>
          </a:prstGeom>
        </p:spPr>
      </p:pic>
      <p:pic>
        <p:nvPicPr>
          <p:cNvPr id="19" name="Object 18" descr="preencoded.png">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704051" y="3118657"/>
            <a:ext cx="1185565" cy="2137828"/>
          </a:xfrm>
          <a:prstGeom prst="rect">
            <a:avLst/>
          </a:prstGeom>
        </p:spPr>
      </p:pic>
      <p:pic>
        <p:nvPicPr>
          <p:cNvPr id="20" name="Object 19" descr="preencoded.png">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880093" y="5208872"/>
            <a:ext cx="95224" cy="76181"/>
          </a:xfrm>
          <a:prstGeom prst="rect">
            <a:avLst/>
          </a:prstGeom>
        </p:spPr>
      </p:pic>
      <p:pic>
        <p:nvPicPr>
          <p:cNvPr id="21" name="Object 20" descr="preencoded.png">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679333" y="3786383"/>
            <a:ext cx="68476" cy="72086"/>
          </a:xfrm>
          <a:prstGeom prst="rect">
            <a:avLst/>
          </a:prstGeom>
        </p:spPr>
      </p:pic>
      <p:sp>
        <p:nvSpPr>
          <p:cNvPr id="22" name="Object 21"/>
          <p:cNvSpPr/>
          <p:nvPr/>
        </p:nvSpPr>
        <p:spPr>
          <a:xfrm>
            <a:off x="411815" y="2149255"/>
            <a:ext cx="1842703" cy="108558"/>
          </a:xfrm>
          <a:prstGeom prst="rect">
            <a:avLst/>
          </a:prstGeom>
          <a:noFill/>
        </p:spPr>
        <p:txBody>
          <a:bodyPr wrap="square" rtlCol="0" anchor="t" bIns="0" lIns="0" rIns="0" tIns="0"/>
          <a:lstStyle/>
          <a:p>
            <a:pPr algn="ctr">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ALPACA AND .CSV</a:t>
            </a:r>
            <a:endParaRPr lang="en-US" dirty="0"/>
          </a:p>
        </p:txBody>
      </p:sp>
      <p:sp>
        <p:nvSpPr>
          <p:cNvPr id="23" name="Object 22"/>
          <p:cNvSpPr/>
          <p:nvPr/>
        </p:nvSpPr>
        <p:spPr>
          <a:xfrm>
            <a:off x="544141" y="2305426"/>
            <a:ext cx="1578050" cy="108558"/>
          </a:xfrm>
          <a:prstGeom prst="rect">
            <a:avLst/>
          </a:prstGeom>
          <a:noFill/>
        </p:spPr>
        <p:txBody>
          <a:bodyPr wrap="square" rtlCol="0" anchor="t" bIns="0" lIns="0" rIns="0" tIns="0"/>
          <a:lstStyle/>
          <a:p>
            <a:pPr algn="ctr">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DATA IMPORT</a:t>
            </a:r>
            <a:endParaRPr lang="en-US" dirty="0"/>
          </a:p>
        </p:txBody>
      </p:sp>
      <p:pic>
        <p:nvPicPr>
          <p:cNvPr id="24" name="Object 23" descr="preencoded.png">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47342" y="2618428"/>
            <a:ext cx="571356" cy="495462"/>
          </a:xfrm>
          <a:prstGeom prst="rect">
            <a:avLst/>
          </a:prstGeom>
        </p:spPr>
      </p:pic>
      <p:sp>
        <p:nvSpPr>
          <p:cNvPr id="25" name="Object 24"/>
          <p:cNvSpPr/>
          <p:nvPr/>
        </p:nvSpPr>
        <p:spPr>
          <a:xfrm>
            <a:off x="982390" y="5765946"/>
            <a:ext cx="2606078" cy="108558"/>
          </a:xfrm>
          <a:prstGeom prst="rect">
            <a:avLst/>
          </a:prstGeom>
          <a:noFill/>
        </p:spPr>
        <p:txBody>
          <a:bodyPr wrap="square" rtlCol="0" anchor="t" bIns="0" lIns="0" rIns="0" tIns="0"/>
          <a:lstStyle/>
          <a:p>
            <a:pPr algn="ctr">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DROP NULLS AND</a:t>
            </a:r>
            <a:endParaRPr lang="en-US" dirty="0"/>
          </a:p>
        </p:txBody>
      </p:sp>
      <p:sp>
        <p:nvSpPr>
          <p:cNvPr id="26" name="Object 25"/>
          <p:cNvSpPr/>
          <p:nvPr/>
        </p:nvSpPr>
        <p:spPr>
          <a:xfrm>
            <a:off x="982390" y="5922117"/>
            <a:ext cx="2606078" cy="108558"/>
          </a:xfrm>
          <a:prstGeom prst="rect">
            <a:avLst/>
          </a:prstGeom>
          <a:noFill/>
        </p:spPr>
        <p:txBody>
          <a:bodyPr wrap="square" rtlCol="0" anchor="t" bIns="0" lIns="0" rIns="0" tIns="0"/>
          <a:lstStyle/>
          <a:p>
            <a:pPr algn="ctr">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REPLACED DEFAULT VALUES</a:t>
            </a:r>
            <a:endParaRPr lang="en-US" dirty="0"/>
          </a:p>
        </p:txBody>
      </p:sp>
      <p:pic>
        <p:nvPicPr>
          <p:cNvPr id="27" name="Object 26" descr="preencoded.png">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00002" y="5056511"/>
            <a:ext cx="570559" cy="571357"/>
          </a:xfrm>
          <a:prstGeom prst="rect">
            <a:avLst/>
          </a:prstGeom>
        </p:spPr>
      </p:pic>
      <p:sp>
        <p:nvSpPr>
          <p:cNvPr id="28" name="Object 27"/>
          <p:cNvSpPr/>
          <p:nvPr/>
        </p:nvSpPr>
        <p:spPr>
          <a:xfrm>
            <a:off x="3785241" y="3593836"/>
            <a:ext cx="1968422" cy="108558"/>
          </a:xfrm>
          <a:prstGeom prst="rect">
            <a:avLst/>
          </a:prstGeom>
          <a:noFill/>
        </p:spPr>
        <p:txBody>
          <a:bodyPr wrap="square" rtlCol="0" anchor="t" bIns="0" lIns="0" rIns="0" tIns="0"/>
          <a:lstStyle/>
          <a:p>
            <a:pPr algn="l">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TOP 10</a:t>
            </a:r>
            <a:endParaRPr lang="en-US" dirty="0"/>
          </a:p>
        </p:txBody>
      </p:sp>
      <p:sp>
        <p:nvSpPr>
          <p:cNvPr id="29" name="Object 28"/>
          <p:cNvSpPr/>
          <p:nvPr/>
        </p:nvSpPr>
        <p:spPr>
          <a:xfrm>
            <a:off x="3785241" y="3750007"/>
            <a:ext cx="1968422" cy="108558"/>
          </a:xfrm>
          <a:prstGeom prst="rect">
            <a:avLst/>
          </a:prstGeom>
          <a:noFill/>
        </p:spPr>
        <p:txBody>
          <a:bodyPr wrap="square" rtlCol="0" anchor="t" bIns="0" lIns="0" rIns="0" tIns="0"/>
          <a:lstStyle/>
          <a:p>
            <a:pPr algn="l">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FINTECH</a:t>
            </a:r>
            <a:endParaRPr lang="en-US" dirty="0"/>
          </a:p>
        </p:txBody>
      </p:sp>
      <p:sp>
        <p:nvSpPr>
          <p:cNvPr id="30" name="Object 29"/>
          <p:cNvSpPr/>
          <p:nvPr/>
        </p:nvSpPr>
        <p:spPr>
          <a:xfrm>
            <a:off x="3785241" y="3906178"/>
            <a:ext cx="1968422" cy="108558"/>
          </a:xfrm>
          <a:prstGeom prst="rect">
            <a:avLst/>
          </a:prstGeom>
          <a:noFill/>
        </p:spPr>
        <p:txBody>
          <a:bodyPr wrap="square" rtlCol="0" anchor="t" bIns="0" lIns="0" rIns="0" tIns="0"/>
          <a:lstStyle/>
          <a:p>
            <a:pPr algn="l">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VS SP500</a:t>
            </a:r>
            <a:endParaRPr lang="en-US" dirty="0"/>
          </a:p>
        </p:txBody>
      </p:sp>
      <p:pic>
        <p:nvPicPr>
          <p:cNvPr id="31" name="Object 30" descr="preencoded.png">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047241" y="3578036"/>
            <a:ext cx="571356" cy="481068"/>
          </a:xfrm>
          <a:prstGeom prst="rect">
            <a:avLst/>
          </a:prstGeom>
        </p:spPr>
      </p:pic>
      <p:sp>
        <p:nvSpPr>
          <p:cNvPr id="32" name="Object 31"/>
          <p:cNvSpPr/>
          <p:nvPr/>
        </p:nvSpPr>
        <p:spPr>
          <a:xfrm>
            <a:off x="5784991" y="2465216"/>
            <a:ext cx="1636183" cy="236542"/>
          </a:xfrm>
          <a:prstGeom prst="rect">
            <a:avLst/>
          </a:prstGeom>
          <a:noFill/>
        </p:spPr>
        <p:txBody>
          <a:bodyPr wrap="square" rtlCol="0" anchor="t" bIns="0" lIns="0" rIns="0" tIns="0"/>
          <a:lstStyle/>
          <a:p>
            <a:pPr algn="ctr">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MODERATE</a:t>
            </a:r>
            <a:br>
              <a:rPr lang="en-US" sz="900" dirty="0" smtClean="0">
                <a:solidFill>
                  <a:srgbClr val="000000">
                    <a:alpha val="90000"/>
                  </a:srgbClr>
                </a:solidFill>
                <a:latin typeface="Montserrat Light" pitchFamily="34" charset="0"/>
                <a:ea typeface="Montserrat Light" pitchFamily="34" charset="-122"/>
                <a:cs typeface="Montserrat Light" pitchFamily="34" charset="-120"/>
              </a:rPr>
            </a:br>
            <a:r>
              <a:rPr lang="en-US" sz="900" dirty="0" smtClean="0">
                <a:solidFill>
                  <a:srgbClr val="000000">
                    <a:alpha val="90000"/>
                  </a:srgbClr>
                </a:solidFill>
                <a:latin typeface="Montserrat Light" pitchFamily="34" charset="0"/>
                <a:ea typeface="Montserrat Light" pitchFamily="34" charset="-122"/>
                <a:cs typeface="Montserrat Light" pitchFamily="34" charset="-120"/>
              </a:rPr>
              <a:t>PORTFOLIO</a:t>
            </a:r>
            <a:endParaRPr lang="en-US" dirty="0"/>
          </a:p>
        </p:txBody>
      </p:sp>
      <p:sp>
        <p:nvSpPr>
          <p:cNvPr id="33" name="Object 32"/>
          <p:cNvSpPr/>
          <p:nvPr/>
        </p:nvSpPr>
        <p:spPr>
          <a:xfrm>
            <a:off x="5784991" y="2749370"/>
            <a:ext cx="1636183" cy="108558"/>
          </a:xfrm>
          <a:prstGeom prst="rect">
            <a:avLst/>
          </a:prstGeom>
          <a:noFill/>
        </p:spPr>
        <p:txBody>
          <a:bodyPr wrap="square" rtlCol="0" anchor="t" bIns="0" lIns="0" rIns="0" tIns="0"/>
          <a:lstStyle/>
          <a:p>
            <a:pPr algn="ctr">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VS SP500</a:t>
            </a:r>
            <a:endParaRPr lang="en-US" dirty="0"/>
          </a:p>
        </p:txBody>
      </p:sp>
      <p:pic>
        <p:nvPicPr>
          <p:cNvPr id="34" name="Object 33" descr="preencoded.png">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488119" y="2390177"/>
            <a:ext cx="450903" cy="571357"/>
          </a:xfrm>
          <a:prstGeom prst="rect">
            <a:avLst/>
          </a:prstGeom>
        </p:spPr>
      </p:pic>
      <p:sp>
        <p:nvSpPr>
          <p:cNvPr id="35" name="Object 34"/>
          <p:cNvSpPr/>
          <p:nvPr/>
        </p:nvSpPr>
        <p:spPr>
          <a:xfrm>
            <a:off x="7499062" y="5114408"/>
            <a:ext cx="1984557" cy="236542"/>
          </a:xfrm>
          <a:prstGeom prst="rect">
            <a:avLst/>
          </a:prstGeom>
          <a:noFill/>
        </p:spPr>
        <p:txBody>
          <a:bodyPr wrap="square" rtlCol="0" anchor="t" bIns="0" lIns="0" rIns="0" tIns="0"/>
          <a:lstStyle/>
          <a:p>
            <a:pPr algn="ctr">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DATA ANALYSIS</a:t>
            </a:r>
            <a:br>
              <a:rPr lang="en-US" sz="900" dirty="0" smtClean="0">
                <a:solidFill>
                  <a:srgbClr val="000000">
                    <a:alpha val="90000"/>
                  </a:srgbClr>
                </a:solidFill>
                <a:latin typeface="Montserrat Light" pitchFamily="34" charset="0"/>
                <a:ea typeface="Montserrat Light" pitchFamily="34" charset="-122"/>
                <a:cs typeface="Montserrat Light" pitchFamily="34" charset="-120"/>
              </a:rPr>
            </a:br>
            <a:r>
              <a:rPr lang="en-US" sz="900" dirty="0" smtClean="0">
                <a:solidFill>
                  <a:srgbClr val="000000">
                    <a:alpha val="90000"/>
                  </a:srgbClr>
                </a:solidFill>
                <a:latin typeface="Montserrat Light" pitchFamily="34" charset="0"/>
                <a:ea typeface="Montserrat Light" pitchFamily="34" charset="-122"/>
                <a:cs typeface="Montserrat Light" pitchFamily="34" charset="-120"/>
              </a:rPr>
              <a:t>BEGINS</a:t>
            </a:r>
            <a:endParaRPr lang="en-US" dirty="0"/>
          </a:p>
        </p:txBody>
      </p:sp>
      <p:pic>
        <p:nvPicPr>
          <p:cNvPr id="36" name="Object 35" descr="preencoded.png">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182569" y="4961284"/>
            <a:ext cx="490146" cy="571357"/>
          </a:xfrm>
          <a:prstGeom prst="rect">
            <a:avLst/>
          </a:prstGeom>
        </p:spPr>
      </p:pic>
      <p:sp>
        <p:nvSpPr>
          <p:cNvPr id="37" name="Object 36"/>
          <p:cNvSpPr/>
          <p:nvPr/>
        </p:nvSpPr>
        <p:spPr>
          <a:xfrm>
            <a:off x="9308360" y="1940710"/>
            <a:ext cx="1413200" cy="108558"/>
          </a:xfrm>
          <a:prstGeom prst="rect">
            <a:avLst/>
          </a:prstGeom>
          <a:noFill/>
        </p:spPr>
        <p:txBody>
          <a:bodyPr wrap="square" rtlCol="0" anchor="t" bIns="0" lIns="0" rIns="0" tIns="0"/>
          <a:lstStyle/>
          <a:p>
            <a:pPr algn="l">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SIMULATIONS</a:t>
            </a:r>
            <a:endParaRPr lang="en-US" dirty="0"/>
          </a:p>
        </p:txBody>
      </p:sp>
      <p:pic>
        <p:nvPicPr>
          <p:cNvPr id="38" name="Object 37" descr="preencoded.png">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570355" y="1772551"/>
            <a:ext cx="571362" cy="473443"/>
          </a:xfrm>
          <a:prstGeom prst="rect">
            <a:avLst/>
          </a:prstGeom>
        </p:spPr>
      </p:pic>
      <p:sp>
        <p:nvSpPr>
          <p:cNvPr id="39" name="Object 38"/>
          <p:cNvSpPr/>
          <p:nvPr/>
        </p:nvSpPr>
        <p:spPr>
          <a:xfrm>
            <a:off x="10831979" y="4052827"/>
            <a:ext cx="756515" cy="108558"/>
          </a:xfrm>
          <a:prstGeom prst="rect">
            <a:avLst/>
          </a:prstGeom>
          <a:noFill/>
        </p:spPr>
        <p:txBody>
          <a:bodyPr wrap="square" rtlCol="0" anchor="t" bIns="0" lIns="0" rIns="0" tIns="0"/>
          <a:lstStyle/>
          <a:p>
            <a:pPr algn="l">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FINAL</a:t>
            </a:r>
            <a:endParaRPr lang="en-US" dirty="0"/>
          </a:p>
        </p:txBody>
      </p:sp>
      <p:sp>
        <p:nvSpPr>
          <p:cNvPr id="40" name="Object 39"/>
          <p:cNvSpPr/>
          <p:nvPr/>
        </p:nvSpPr>
        <p:spPr>
          <a:xfrm>
            <a:off x="10831979" y="4208997"/>
            <a:ext cx="1636519" cy="108558"/>
          </a:xfrm>
          <a:prstGeom prst="rect">
            <a:avLst/>
          </a:prstGeom>
          <a:noFill/>
        </p:spPr>
        <p:txBody>
          <a:bodyPr wrap="square" rtlCol="0" anchor="t" bIns="0" lIns="0" rIns="0" tIns="0"/>
          <a:lstStyle/>
          <a:p>
            <a:pPr algn="l">
              <a:lnSpc>
                <a:spcPts val="1008"/>
              </a:lnSpc>
              <a:spcAft>
                <a:spcPts val="600"/>
              </a:spcAft>
              <a:buNone/>
            </a:pPr>
            <a:r>
              <a:rPr lang="en-US" sz="900" dirty="0" smtClean="0">
                <a:solidFill>
                  <a:srgbClr val="000000">
                    <a:alpha val="90000"/>
                  </a:srgbClr>
                </a:solidFill>
                <a:latin typeface="Montserrat Light" pitchFamily="34" charset="0"/>
                <a:ea typeface="Montserrat Light" pitchFamily="34" charset="-122"/>
                <a:cs typeface="Montserrat Light" pitchFamily="34" charset="-120"/>
              </a:rPr>
              <a:t>RECOMMENDATIONS</a:t>
            </a:r>
            <a:endParaRPr lang="en-US" dirty="0"/>
          </a:p>
        </p:txBody>
      </p:sp>
      <p:pic>
        <p:nvPicPr>
          <p:cNvPr id="41" name="Object 40" descr="preencoded.png">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093975" y="4006463"/>
            <a:ext cx="571356" cy="3860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2208533"/>
            <a:ext cx="3237690" cy="2124972"/>
          </a:xfrm>
          <a:prstGeom prst="rect">
            <a:avLst/>
          </a:prstGeom>
          <a:noFill/>
        </p:spPr>
        <p:txBody>
          <a:bodyPr wrap="square" rtlCol="0" anchor="t" bIns="0" lIns="0" rIns="0" tIns="0"/>
          <a:lstStyle/>
          <a:p>
            <a:pPr algn="l">
              <a:lnSpc>
                <a:spcPts val="2914"/>
              </a:lnSpc>
              <a:spcAft>
                <a:spcPts val="600"/>
              </a:spcAft>
              <a:buNone/>
            </a:pPr>
            <a:r>
              <a:rPr lang="en-US" sz="2800" i="1" dirty="0" smtClean="0">
                <a:solidFill>
                  <a:srgbClr val="000000"/>
                </a:solidFill>
                <a:latin typeface="Montserrat ExtraLight" pitchFamily="34" charset="0"/>
                <a:ea typeface="Montserrat ExtraLight" pitchFamily="34" charset="-122"/>
                <a:cs typeface="Montserrat ExtraLight" pitchFamily="34" charset="-120"/>
              </a:rPr>
              <a:t>Dear life, when</a:t>
            </a:r>
            <a:br>
              <a:rPr lang="en-US" sz="2800" i="1" dirty="0" smtClean="0">
                <a:solidFill>
                  <a:srgbClr val="000000"/>
                </a:solidFill>
                <a:latin typeface="Montserrat ExtraLight" pitchFamily="34" charset="0"/>
                <a:ea typeface="Montserrat ExtraLight" pitchFamily="34" charset="-122"/>
                <a:cs typeface="Montserrat ExtraLight" pitchFamily="34" charset="-120"/>
              </a:rPr>
            </a:br>
            <a:r>
              <a:rPr lang="en-US" sz="2800" i="1" dirty="0" smtClean="0">
                <a:solidFill>
                  <a:srgbClr val="000000"/>
                </a:solidFill>
                <a:latin typeface="Montserrat ExtraLight" pitchFamily="34" charset="0"/>
                <a:ea typeface="Montserrat ExtraLight" pitchFamily="34" charset="-122"/>
                <a:cs typeface="Montserrat ExtraLight" pitchFamily="34" charset="-120"/>
              </a:rPr>
              <a:t>I said </a:t>
            </a:r>
            <a:r>
              <a:rPr lang="en-US" sz="2800" i="1" dirty="0" smtClean="0">
                <a:solidFill>
                  <a:srgbClr val="000000"/>
                </a:solidFill>
                <a:latin typeface="Montserrat ExtraLight" pitchFamily="34" charset="0"/>
                <a:ea typeface="Montserrat ExtraLight" pitchFamily="34" charset="-122"/>
                <a:cs typeface="Montserrat ExtraLight" pitchFamily="34" charset="-120"/>
              </a:rPr>
              <a:t>“My day</a:t>
            </a:r>
            <a:br>
              <a:rPr lang="en-US" sz="2800" i="1" dirty="0" smtClean="0">
                <a:solidFill>
                  <a:srgbClr val="000000"/>
                </a:solidFill>
                <a:latin typeface="Montserrat ExtraLight" pitchFamily="34" charset="0"/>
                <a:ea typeface="Montserrat ExtraLight" pitchFamily="34" charset="-122"/>
                <a:cs typeface="Montserrat ExtraLight" pitchFamily="34" charset="-120"/>
              </a:rPr>
            </a:br>
            <a:r>
              <a:rPr lang="en-US" sz="2800" i="1" dirty="0" smtClean="0">
                <a:solidFill>
                  <a:srgbClr val="000000"/>
                </a:solidFill>
                <a:latin typeface="Montserrat ExtraLight" pitchFamily="34" charset="0"/>
                <a:ea typeface="Montserrat ExtraLight" pitchFamily="34" charset="-122"/>
                <a:cs typeface="Montserrat ExtraLight" pitchFamily="34" charset="-120"/>
              </a:rPr>
              <a:t>can't get any</a:t>
            </a:r>
            <a:br>
              <a:rPr lang="en-US" sz="2800" i="1" dirty="0" smtClean="0">
                <a:solidFill>
                  <a:srgbClr val="000000"/>
                </a:solidFill>
                <a:latin typeface="Montserrat ExtraLight" pitchFamily="34" charset="0"/>
                <a:ea typeface="Montserrat ExtraLight" pitchFamily="34" charset="-122"/>
                <a:cs typeface="Montserrat ExtraLight" pitchFamily="34" charset="-120"/>
              </a:rPr>
            </a:br>
            <a:r>
              <a:rPr lang="en-US" sz="2800" i="1" dirty="0" smtClean="0">
                <a:solidFill>
                  <a:srgbClr val="000000"/>
                </a:solidFill>
                <a:latin typeface="Montserrat ExtraLight" pitchFamily="34" charset="0"/>
                <a:ea typeface="Montserrat ExtraLight" pitchFamily="34" charset="-122"/>
                <a:cs typeface="Montserrat ExtraLight" pitchFamily="34" charset="-120"/>
              </a:rPr>
              <a:t>worse”</a:t>
            </a:r>
            <a:r>
              <a:rPr lang="en-US" sz="2800" i="1" dirty="0" smtClean="0">
                <a:solidFill>
                  <a:srgbClr val="000000"/>
                </a:solidFill>
                <a:latin typeface="Montserrat ExtraLight" pitchFamily="34" charset="0"/>
                <a:ea typeface="Montserrat ExtraLight" pitchFamily="34" charset="-122"/>
                <a:cs typeface="Montserrat ExtraLight" pitchFamily="34" charset="-120"/>
              </a:rPr>
              <a:t>, it was</a:t>
            </a:r>
            <a:br>
              <a:rPr lang="en-US" sz="2800" i="1" dirty="0" smtClean="0">
                <a:solidFill>
                  <a:srgbClr val="000000"/>
                </a:solidFill>
                <a:latin typeface="Montserrat ExtraLight" pitchFamily="34" charset="0"/>
                <a:ea typeface="Montserrat ExtraLight" pitchFamily="34" charset="-122"/>
                <a:cs typeface="Montserrat ExtraLight" pitchFamily="34" charset="-120"/>
              </a:rPr>
            </a:br>
            <a:r>
              <a:rPr lang="en-US" sz="2800" i="1" dirty="0" smtClean="0">
                <a:solidFill>
                  <a:srgbClr val="000000"/>
                </a:solidFill>
                <a:latin typeface="Montserrat ExtraLight" pitchFamily="34" charset="0"/>
                <a:ea typeface="Montserrat ExtraLight" pitchFamily="34" charset="-122"/>
                <a:cs typeface="Montserrat ExtraLight" pitchFamily="34" charset="-120"/>
              </a:rPr>
              <a:t>rhetorical not</a:t>
            </a:r>
            <a:br>
              <a:rPr lang="en-US" sz="2800" i="1" dirty="0" smtClean="0">
                <a:solidFill>
                  <a:srgbClr val="000000"/>
                </a:solidFill>
                <a:latin typeface="Montserrat ExtraLight" pitchFamily="34" charset="0"/>
                <a:ea typeface="Montserrat ExtraLight" pitchFamily="34" charset="-122"/>
                <a:cs typeface="Montserrat ExtraLight" pitchFamily="34" charset="-120"/>
              </a:rPr>
            </a:br>
            <a:r>
              <a:rPr lang="en-US" sz="2800" i="1" dirty="0" smtClean="0">
                <a:solidFill>
                  <a:srgbClr val="000000"/>
                </a:solidFill>
                <a:latin typeface="Montserrat ExtraLight" pitchFamily="34" charset="0"/>
                <a:ea typeface="Montserrat ExtraLight" pitchFamily="34" charset="-122"/>
                <a:cs typeface="Montserrat ExtraLight" pitchFamily="34" charset="-120"/>
              </a:rPr>
              <a:t>a challenge</a:t>
            </a:r>
            <a:endParaRPr lang="en-US" dirty="0"/>
          </a:p>
        </p:txBody>
      </p:sp>
      <p:sp>
        <p:nvSpPr>
          <p:cNvPr id="3" name="Object 2"/>
          <p:cNvSpPr/>
          <p:nvPr/>
        </p:nvSpPr>
        <p:spPr>
          <a:xfrm>
            <a:off x="3904274" y="95226"/>
            <a:ext cx="8189452" cy="3285303"/>
          </a:xfrm>
          <a:prstGeom prst="rect">
            <a:avLst/>
          </a:prstGeom>
          <a:solidFill>
            <a:srgbClr val="f3f0ec"/>
          </a:solidFill>
        </p:spPr>
      </p:sp>
      <p:sp>
        <p:nvSpPr>
          <p:cNvPr id="4" name="Object 3"/>
          <p:cNvSpPr/>
          <p:nvPr/>
        </p:nvSpPr>
        <p:spPr>
          <a:xfrm>
            <a:off x="7522869" y="582784"/>
            <a:ext cx="952262" cy="952262"/>
          </a:xfrm>
          <a:prstGeom prst="ellipse">
            <a:avLst/>
          </a:prstGeom>
          <a:solidFill>
            <a:srgbClr val="ffffff"/>
          </a:solidFill>
        </p:spPr>
      </p:sp>
      <p:pic>
        <p:nvPicPr>
          <p:cNvPr id="5" name="Object 4"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88219" y="820731"/>
            <a:ext cx="221266" cy="476131"/>
          </a:xfrm>
          <a:prstGeom prst="rect">
            <a:avLst/>
          </a:prstGeom>
        </p:spPr>
      </p:pic>
      <p:sp>
        <p:nvSpPr>
          <p:cNvPr id="6" name="Object 5"/>
          <p:cNvSpPr/>
          <p:nvPr/>
        </p:nvSpPr>
        <p:spPr>
          <a:xfrm>
            <a:off x="7098693" y="1792157"/>
            <a:ext cx="1800613" cy="215211"/>
          </a:xfrm>
          <a:prstGeom prst="rect">
            <a:avLst/>
          </a:prstGeom>
          <a:noFill/>
        </p:spPr>
        <p:txBody>
          <a:bodyPr wrap="square" rtlCol="0" anchor="t" bIns="0" lIns="0" rIns="0" tIns="0"/>
          <a:lstStyle/>
          <a:p>
            <a:pPr algn="ctr">
              <a:lnSpc>
                <a:spcPts val="2205"/>
              </a:lnSpc>
              <a:spcAft>
                <a:spcPts val="600"/>
              </a:spcAft>
              <a:buNone/>
            </a:pPr>
            <a:r>
              <a:rPr lang="en-US" sz="2100" dirty="0" smtClean="0">
                <a:solidFill>
                  <a:srgbClr val="000000"/>
                </a:solidFill>
                <a:latin typeface="Montserrat ExtraLight" pitchFamily="34" charset="0"/>
                <a:ea typeface="Montserrat ExtraLight" pitchFamily="34" charset="-122"/>
                <a:cs typeface="Montserrat ExtraLight" pitchFamily="34" charset="-120"/>
              </a:rPr>
              <a:t>Insights</a:t>
            </a:r>
            <a:endParaRPr lang="en-US" dirty="0"/>
          </a:p>
        </p:txBody>
      </p:sp>
      <p:sp>
        <p:nvSpPr>
          <p:cNvPr id="7" name="Object 6"/>
          <p:cNvSpPr/>
          <p:nvPr/>
        </p:nvSpPr>
        <p:spPr>
          <a:xfrm>
            <a:off x="3852194" y="2264479"/>
            <a:ext cx="8293611" cy="628493"/>
          </a:xfrm>
          <a:prstGeom prst="rect">
            <a:avLst/>
          </a:prstGeom>
          <a:noFill/>
        </p:spPr>
        <p:txBody>
          <a:bodyPr wrap="square" rtlCol="0" anchor="t" bIns="0" lIns="0" rIns="0" tIns="0"/>
          <a:lstStyle/>
          <a:p>
            <a:pPr algn="ctr">
              <a:lnSpc>
                <a:spcPts val="1890"/>
              </a:lnSpc>
              <a:spcAft>
                <a:spcPts val="600"/>
              </a:spcAft>
              <a:buNone/>
            </a:pPr>
            <a:r>
              <a:rPr lang="en-US" sz="1400" dirty="0" smtClean="0">
                <a:solidFill>
                  <a:srgbClr val="000000"/>
                </a:solidFill>
                <a:latin typeface="Montserrat" pitchFamily="34" charset="0"/>
                <a:ea typeface="Montserrat" pitchFamily="34" charset="-122"/>
                <a:cs typeface="Montserrat" pitchFamily="34" charset="-120"/>
              </a:rPr>
              <a:t>Despite limited knowledge of investing, a moderate portfolio, and risk tolerance, Mr.</a:t>
            </a:r>
            <a:br>
              <a:rPr lang="en-US" sz="1400" dirty="0" smtClean="0">
                <a:solidFill>
                  <a:srgbClr val="000000"/>
                </a:solidFill>
                <a:latin typeface="Montserrat" pitchFamily="34" charset="0"/>
                <a:ea typeface="Montserrat" pitchFamily="34" charset="-122"/>
                <a:cs typeface="Montserrat" pitchFamily="34" charset="-120"/>
              </a:rPr>
            </a:br>
            <a:r>
              <a:rPr lang="en-US" sz="1400" dirty="0" smtClean="0">
                <a:solidFill>
                  <a:srgbClr val="000000"/>
                </a:solidFill>
                <a:latin typeface="Montserrat" pitchFamily="34" charset="0"/>
                <a:ea typeface="Montserrat" pitchFamily="34" charset="-122"/>
                <a:cs typeface="Montserrat" pitchFamily="34" charset="-120"/>
              </a:rPr>
              <a:t>Williams is trending toward a moderately aggressive investor. A re-evaluation of his risk</a:t>
            </a:r>
            <a:br>
              <a:rPr lang="en-US" sz="1400" dirty="0" smtClean="0">
                <a:solidFill>
                  <a:srgbClr val="000000"/>
                </a:solidFill>
                <a:latin typeface="Montserrat" pitchFamily="34" charset="0"/>
                <a:ea typeface="Montserrat" pitchFamily="34" charset="-122"/>
                <a:cs typeface="Montserrat" pitchFamily="34" charset="-120"/>
              </a:rPr>
            </a:br>
            <a:r>
              <a:rPr lang="en-US" sz="1400" dirty="0" smtClean="0">
                <a:solidFill>
                  <a:srgbClr val="000000"/>
                </a:solidFill>
                <a:latin typeface="Montserrat" pitchFamily="34" charset="0"/>
                <a:ea typeface="Montserrat" pitchFamily="34" charset="-122"/>
                <a:cs typeface="Montserrat" pitchFamily="34" charset="-120"/>
              </a:rPr>
              <a:t>profile will be necessary next year.</a:t>
            </a:r>
            <a:endParaRPr lang="en-US" dirty="0"/>
          </a:p>
        </p:txBody>
      </p:sp>
      <p:sp>
        <p:nvSpPr>
          <p:cNvPr id="8" name="Object 7"/>
          <p:cNvSpPr/>
          <p:nvPr/>
        </p:nvSpPr>
        <p:spPr>
          <a:xfrm>
            <a:off x="3904274" y="3475756"/>
            <a:ext cx="8189452" cy="3285303"/>
          </a:xfrm>
          <a:prstGeom prst="rect">
            <a:avLst/>
          </a:prstGeom>
          <a:solidFill>
            <a:srgbClr val="f3f0ec"/>
          </a:solidFill>
        </p:spPr>
      </p:sp>
      <p:sp>
        <p:nvSpPr>
          <p:cNvPr id="9" name="Object 8"/>
          <p:cNvSpPr/>
          <p:nvPr/>
        </p:nvSpPr>
        <p:spPr>
          <a:xfrm>
            <a:off x="7522869" y="3880467"/>
            <a:ext cx="952262" cy="952262"/>
          </a:xfrm>
          <a:prstGeom prst="ellipse">
            <a:avLst/>
          </a:prstGeom>
          <a:solidFill>
            <a:srgbClr val="ffffff"/>
          </a:solidFill>
        </p:spPr>
      </p:sp>
      <p:pic>
        <p:nvPicPr>
          <p:cNvPr id="10" name="Object 9"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8732" y="4118533"/>
            <a:ext cx="320239" cy="476131"/>
          </a:xfrm>
          <a:prstGeom prst="rect">
            <a:avLst/>
          </a:prstGeom>
        </p:spPr>
      </p:pic>
      <p:sp>
        <p:nvSpPr>
          <p:cNvPr id="11" name="Object 10"/>
          <p:cNvSpPr/>
          <p:nvPr/>
        </p:nvSpPr>
        <p:spPr>
          <a:xfrm>
            <a:off x="6982308" y="5089840"/>
            <a:ext cx="2033384" cy="215211"/>
          </a:xfrm>
          <a:prstGeom prst="rect">
            <a:avLst/>
          </a:prstGeom>
          <a:noFill/>
        </p:spPr>
        <p:txBody>
          <a:bodyPr wrap="square" rtlCol="0" anchor="t" bIns="0" lIns="0" rIns="0" tIns="0"/>
          <a:lstStyle/>
          <a:p>
            <a:pPr algn="ctr">
              <a:lnSpc>
                <a:spcPts val="2205"/>
              </a:lnSpc>
              <a:spcAft>
                <a:spcPts val="600"/>
              </a:spcAft>
              <a:buNone/>
            </a:pPr>
            <a:r>
              <a:rPr lang="en-US" sz="2100" dirty="0" smtClean="0">
                <a:solidFill>
                  <a:srgbClr val="000000"/>
                </a:solidFill>
                <a:latin typeface="Montserrat ExtraLight" pitchFamily="34" charset="0"/>
                <a:ea typeface="Montserrat ExtraLight" pitchFamily="34" charset="-122"/>
                <a:cs typeface="Montserrat ExtraLight" pitchFamily="34" charset="-120"/>
              </a:rPr>
              <a:t>Problems</a:t>
            </a:r>
            <a:endParaRPr lang="en-US" dirty="0"/>
          </a:p>
        </p:txBody>
      </p:sp>
      <p:sp>
        <p:nvSpPr>
          <p:cNvPr id="12" name="Object 11"/>
          <p:cNvSpPr/>
          <p:nvPr/>
        </p:nvSpPr>
        <p:spPr>
          <a:xfrm>
            <a:off x="3855366" y="5562162"/>
            <a:ext cx="8287268" cy="388523"/>
          </a:xfrm>
          <a:prstGeom prst="rect">
            <a:avLst/>
          </a:prstGeom>
          <a:noFill/>
        </p:spPr>
        <p:txBody>
          <a:bodyPr wrap="square" rtlCol="0" anchor="t" bIns="0" lIns="0" rIns="0" tIns="0"/>
          <a:lstStyle/>
          <a:p>
            <a:pPr algn="ctr">
              <a:lnSpc>
                <a:spcPts val="1890"/>
              </a:lnSpc>
              <a:spcAft>
                <a:spcPts val="600"/>
              </a:spcAft>
              <a:buNone/>
            </a:pPr>
            <a:r>
              <a:rPr lang="en-US" sz="1400" dirty="0" smtClean="0">
                <a:solidFill>
                  <a:srgbClr val="000000"/>
                </a:solidFill>
                <a:latin typeface="Montserrat" pitchFamily="34" charset="0"/>
                <a:ea typeface="Montserrat" pitchFamily="34" charset="-122"/>
                <a:cs typeface="Montserrat" pitchFamily="34" charset="-120"/>
              </a:rPr>
              <a:t>Technically we had issues with our data due to limited practice with </a:t>
            </a:r>
            <a:r>
              <a:rPr lang="en-US" sz="1400" u="sng" dirty="0" smtClean="0">
                <a:solidFill>
                  <a:srgbClr val="000000"/>
                </a:solidFill>
                <a:latin typeface="Montserrat" pitchFamily="34" charset="0"/>
                <a:ea typeface="Montserrat" pitchFamily="34" charset="-122"/>
                <a:cs typeface="Montserrat" pitchFamily="34" charset="-120"/>
                <a:hlinkClick r:id="rId148" invalidUrl="" action="" tgtFrame="" tooltip="" history="1" highlightClick="0" endSnd="0"/>
              </a:rPr>
              <a:t>PyPortfolioOpt</a:t>
            </a:r>
            <a:r>
              <a:rPr lang="en-US" sz="1400" dirty="0" smtClean="0">
                <a:solidFill>
                  <a:srgbClr val="000000"/>
                </a:solidFill>
                <a:latin typeface="Montserrat" pitchFamily="34" charset="0"/>
                <a:ea typeface="Montserrat" pitchFamily="34" charset="-122"/>
                <a:cs typeface="Montserrat" pitchFamily="34" charset="-120"/>
              </a:rPr>
              <a:t> the</a:t>
            </a:r>
            <a:br>
              <a:rPr lang="en-US" sz="1400" dirty="0" smtClean="0">
                <a:solidFill>
                  <a:srgbClr val="000000"/>
                </a:solidFill>
                <a:latin typeface="Montserrat" pitchFamily="34" charset="0"/>
                <a:ea typeface="Montserrat" pitchFamily="34" charset="-122"/>
                <a:cs typeface="Montserrat" pitchFamily="34" charset="-120"/>
              </a:rPr>
            </a:br>
            <a:r>
              <a:rPr lang="en-US" sz="1400" dirty="0" smtClean="0">
                <a:solidFill>
                  <a:srgbClr val="000000"/>
                </a:solidFill>
                <a:latin typeface="Montserrat" pitchFamily="34" charset="0"/>
                <a:ea typeface="Montserrat" pitchFamily="34" charset="-122"/>
                <a:cs typeface="Montserrat" pitchFamily="34" charset="-120"/>
              </a:rPr>
              <a:t>new python library and working on branches and merging within github.</a:t>
            </a:r>
            <a:endParaRPr lang="en-US" dirty="0"/>
          </a:p>
        </p:txBody>
      </p:sp>
      <p:sp>
        <p:nvSpPr>
          <p:cNvPr id="13" name="Object 12"/>
          <p:cNvSpPr/>
          <p:nvPr/>
        </p:nvSpPr>
        <p:spPr>
          <a:xfrm>
            <a:off x="5580150" y="6207795"/>
            <a:ext cx="4837700" cy="148553"/>
          </a:xfrm>
          <a:prstGeom prst="rect">
            <a:avLst/>
          </a:prstGeom>
          <a:noFill/>
        </p:spPr>
        <p:txBody>
          <a:bodyPr wrap="square" rtlCol="0" anchor="t" bIns="0" lIns="0" rIns="0" tIns="0"/>
          <a:lstStyle/>
          <a:p>
            <a:pPr algn="ctr">
              <a:lnSpc>
                <a:spcPts val="1890"/>
              </a:lnSpc>
              <a:spcAft>
                <a:spcPts val="600"/>
              </a:spcAft>
              <a:buNone/>
            </a:pPr>
            <a:r>
              <a:rPr lang="en-US" sz="1400" dirty="0" smtClean="0">
                <a:solidFill>
                  <a:srgbClr val="000000"/>
                </a:solidFill>
                <a:latin typeface="Montserrat" pitchFamily="34" charset="0"/>
                <a:ea typeface="Montserrat" pitchFamily="34" charset="-122"/>
                <a:cs typeface="Montserrat" pitchFamily="34" charset="-120"/>
              </a:rPr>
              <a:t>With troubleshooting our issues were resolved.</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95226" y="3475756"/>
            <a:ext cx="5951637" cy="3285303"/>
          </a:xfrm>
          <a:prstGeom prst="rect">
            <a:avLst/>
          </a:prstGeom>
          <a:solidFill>
            <a:srgbClr val="e09f3e"/>
          </a:solidFill>
        </p:spPr>
      </p:sp>
      <p:sp>
        <p:nvSpPr>
          <p:cNvPr id="3" name="Object 2"/>
          <p:cNvSpPr/>
          <p:nvPr/>
        </p:nvSpPr>
        <p:spPr>
          <a:xfrm>
            <a:off x="95226" y="3475756"/>
            <a:ext cx="5951637" cy="3285303"/>
          </a:xfrm>
          <a:prstGeom prst="rect">
            <a:avLst/>
          </a:prstGeom>
          <a:solidFill>
            <a:srgbClr val="ffffff"/>
          </a:solidFill>
        </p:spPr>
      </p:sp>
      <p:pic>
        <p:nvPicPr>
          <p:cNvPr id="4" name="Object 3" descr="preencoded.png">    </p:cNvPr>
          <p:cNvPicPr>
            <a:picLocks noChangeAspect="1"/>
          </p:cNvPicPr>
          <p:nvPr/>
        </p:nvPicPr>
        <p:blipFill>
          <a:blip r:embed="rId1"/>
          <a:srcRect l="-7181" r="-7181" t="-1052" b="-1052"/>
          <a:stretch/>
        </p:blipFill>
        <p:spPr>
          <a:xfrm>
            <a:off x="95226" y="3475756"/>
            <a:ext cx="5951637" cy="3285303"/>
          </a:xfrm>
          <a:prstGeom prst="rect">
            <a:avLst/>
          </a:prstGeom>
        </p:spPr>
      </p:pic>
      <p:sp>
        <p:nvSpPr>
          <p:cNvPr id="5" name="Object 4"/>
          <p:cNvSpPr/>
          <p:nvPr/>
        </p:nvSpPr>
        <p:spPr>
          <a:xfrm>
            <a:off x="6142089" y="3475756"/>
            <a:ext cx="5951637" cy="3285303"/>
          </a:xfrm>
          <a:prstGeom prst="rect">
            <a:avLst/>
          </a:prstGeom>
          <a:solidFill>
            <a:srgbClr val="e09f3e"/>
          </a:solidFill>
        </p:spPr>
      </p:sp>
      <p:sp>
        <p:nvSpPr>
          <p:cNvPr id="6" name="Object 5"/>
          <p:cNvSpPr/>
          <p:nvPr/>
        </p:nvSpPr>
        <p:spPr>
          <a:xfrm>
            <a:off x="6142089" y="3475756"/>
            <a:ext cx="5951637" cy="3285303"/>
          </a:xfrm>
          <a:prstGeom prst="rect">
            <a:avLst/>
          </a:prstGeom>
          <a:solidFill>
            <a:srgbClr val="ffffff"/>
          </a:solidFill>
        </p:spPr>
      </p:sp>
      <p:pic>
        <p:nvPicPr>
          <p:cNvPr id="7" name="Object 6" descr="preencoded.png">    </p:cNvPr>
          <p:cNvPicPr>
            <a:picLocks noChangeAspect="1"/>
          </p:cNvPicPr>
          <p:nvPr/>
        </p:nvPicPr>
        <p:blipFill>
          <a:blip r:embed="rId2"/>
          <a:srcRect l="-1272" r="-1272" t="-11642" b="-11642"/>
          <a:stretch/>
        </p:blipFill>
        <p:spPr>
          <a:xfrm>
            <a:off x="6142089" y="3475756"/>
            <a:ext cx="5951637" cy="3285303"/>
          </a:xfrm>
          <a:prstGeom prst="rect">
            <a:avLst/>
          </a:prstGeom>
        </p:spPr>
      </p:pic>
      <p:sp>
        <p:nvSpPr>
          <p:cNvPr id="8" name="Object 7"/>
          <p:cNvSpPr/>
          <p:nvPr/>
        </p:nvSpPr>
        <p:spPr>
          <a:xfrm>
            <a:off x="95226" y="95226"/>
            <a:ext cx="11998500" cy="3285303"/>
          </a:xfrm>
          <a:prstGeom prst="rect">
            <a:avLst/>
          </a:prstGeom>
          <a:solidFill>
            <a:srgbClr val="000000">
              <a:alpha val="0000"/>
            </a:srgbClr>
          </a:solidFill>
        </p:spPr>
      </p:sp>
      <p:pic>
        <p:nvPicPr>
          <p:cNvPr id="9" name="Object 8" descr="preencoded.png">    </p:cNvPr>
          <p:cNvPicPr>
            <a:picLocks noChangeAspect="1"/>
          </p:cNvPicPr>
          <p:nvPr/>
        </p:nvPicPr>
        <p:blipFill>
          <a:blip r:embed="rId3"/>
          <a:srcRect l="491" r="491" t="22609" b="22609"/>
          <a:stretch/>
        </p:blipFill>
        <p:spPr>
          <a:xfrm>
            <a:off x="95226" y="95226"/>
            <a:ext cx="11998500" cy="32853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3f0ec"/>
        </a:solidFill>
        <a:effectLst/>
      </p:bgPr>
    </p:bg>
    <p:spTree>
      <p:nvGrpSpPr>
        <p:cNvPr id="1" name=""/>
        <p:cNvGrpSpPr/>
        <p:nvPr/>
      </p:nvGrpSpPr>
      <p:grpSpPr>
        <a:xfrm>
          <a:off x="0" y="0"/>
          <a:ext cx="0" cy="0"/>
          <a:chOff x="0" y="0"/>
          <a:chExt cx="0" cy="0"/>
        </a:xfrm>
      </p:grpSpPr>
      <p:sp>
        <p:nvSpPr>
          <p:cNvPr id="2" name="Object 1"/>
          <p:cNvSpPr/>
          <p:nvPr/>
        </p:nvSpPr>
        <p:spPr>
          <a:xfrm>
            <a:off x="2641576" y="447563"/>
            <a:ext cx="9452150"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e09f3e"/>
                </a:solidFill>
                <a:latin typeface="Montserrat ExtraLight" pitchFamily="34" charset="0"/>
                <a:ea typeface="Montserrat ExtraLight" pitchFamily="34" charset="-122"/>
                <a:cs typeface="Montserrat ExtraLight" pitchFamily="34" charset="-120"/>
              </a:rPr>
              <a:t>Libraries and Dependencies</a:t>
            </a:r>
            <a:endParaRPr lang="en-US" dirty="0"/>
          </a:p>
        </p:txBody>
      </p:sp>
      <p:sp>
        <p:nvSpPr>
          <p:cNvPr id="3" name="Object 2"/>
          <p:cNvSpPr/>
          <p:nvPr/>
        </p:nvSpPr>
        <p:spPr>
          <a:xfrm>
            <a:off x="0" y="0"/>
            <a:ext cx="2555872" cy="6865808"/>
          </a:xfrm>
          <a:prstGeom prst="rect">
            <a:avLst/>
          </a:prstGeom>
          <a:solidFill>
            <a:srgbClr val="000000">
              <a:alpha val="0000"/>
            </a:srgbClr>
          </a:solidFill>
        </p:spPr>
      </p:sp>
      <p:pic>
        <p:nvPicPr>
          <p:cNvPr id="4" name="Object 3" descr="preencoded.png">    </p:cNvPr>
          <p:cNvPicPr>
            <a:picLocks noChangeAspect="1"/>
          </p:cNvPicPr>
          <p:nvPr/>
        </p:nvPicPr>
        <p:blipFill>
          <a:blip r:embed="rId1"/>
          <a:srcRect l="25183" r="25183" t="0" b="0"/>
          <a:stretch/>
        </p:blipFill>
        <p:spPr>
          <a:xfrm>
            <a:off x="0" y="0"/>
            <a:ext cx="2555872" cy="6865808"/>
          </a:xfrm>
          <a:prstGeom prst="rect">
            <a:avLst/>
          </a:prstGeom>
        </p:spPr>
      </p:pic>
      <p:pic>
        <p:nvPicPr>
          <p:cNvPr id="5" name="Object 4"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27163" y="2330810"/>
            <a:ext cx="2896781" cy="952261"/>
          </a:xfrm>
          <a:prstGeom prst="rect">
            <a:avLst/>
          </a:prstGeom>
        </p:spPr>
      </p:pic>
      <p:sp>
        <p:nvSpPr>
          <p:cNvPr id="6" name="Object 5"/>
          <p:cNvSpPr/>
          <p:nvPr/>
        </p:nvSpPr>
        <p:spPr>
          <a:xfrm>
            <a:off x="2832028" y="2661810"/>
            <a:ext cx="2896780" cy="261872"/>
          </a:xfrm>
          <a:prstGeom prst="rect">
            <a:avLst/>
          </a:prstGeom>
          <a:noFill/>
        </p:spPr>
        <p:txBody>
          <a:bodyPr wrap="square" rtlCol="0" anchor="t" bIns="0" lIns="0" rIns="0" tIns="0"/>
          <a:lstStyle/>
          <a:p>
            <a:pPr algn="ctr">
              <a:lnSpc>
                <a:spcPts val="2940"/>
              </a:lnSpc>
              <a:spcAft>
                <a:spcPts val="600"/>
              </a:spcAft>
              <a:buNone/>
            </a:pPr>
            <a:r>
              <a:rPr lang="en-US" sz="2600" dirty="0" smtClean="0">
                <a:solidFill>
                  <a:srgbClr val="ffffff"/>
                </a:solidFill>
                <a:latin typeface="Montserrat Light" pitchFamily="34" charset="0"/>
                <a:ea typeface="Montserrat Light" pitchFamily="34" charset="-122"/>
                <a:cs typeface="Montserrat Light" pitchFamily="34" charset="-120"/>
              </a:rPr>
              <a:t>os</a:t>
            </a:r>
            <a:endParaRPr lang="en-US" dirty="0"/>
          </a:p>
        </p:txBody>
      </p:sp>
      <p:pic>
        <p:nvPicPr>
          <p:cNvPr id="7" name="Object 6"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3373" y="2330810"/>
            <a:ext cx="3087234" cy="952261"/>
          </a:xfrm>
          <a:prstGeom prst="rect">
            <a:avLst/>
          </a:prstGeom>
        </p:spPr>
      </p:pic>
      <p:sp>
        <p:nvSpPr>
          <p:cNvPr id="8" name="Object 7"/>
          <p:cNvSpPr/>
          <p:nvPr/>
        </p:nvSpPr>
        <p:spPr>
          <a:xfrm>
            <a:off x="5728808" y="2661810"/>
            <a:ext cx="2896780" cy="261872"/>
          </a:xfrm>
          <a:prstGeom prst="rect">
            <a:avLst/>
          </a:prstGeom>
          <a:noFill/>
        </p:spPr>
        <p:txBody>
          <a:bodyPr wrap="square" rtlCol="0" anchor="t" bIns="0" lIns="0" rIns="0" tIns="0"/>
          <a:lstStyle/>
          <a:p>
            <a:pPr algn="ctr">
              <a:lnSpc>
                <a:spcPts val="2940"/>
              </a:lnSpc>
              <a:spcAft>
                <a:spcPts val="600"/>
              </a:spcAft>
              <a:buNone/>
            </a:pPr>
            <a:r>
              <a:rPr lang="en-US" sz="2600" dirty="0" smtClean="0">
                <a:solidFill>
                  <a:srgbClr val="ffffff"/>
                </a:solidFill>
                <a:latin typeface="Montserrat Light" pitchFamily="34" charset="0"/>
                <a:ea typeface="Montserrat Light" pitchFamily="34" charset="-122"/>
                <a:cs typeface="Montserrat Light" pitchFamily="34" charset="-120"/>
              </a:rPr>
              <a:t>numpy</a:t>
            </a:r>
            <a:endParaRPr lang="en-US" dirty="0"/>
          </a:p>
        </p:txBody>
      </p:sp>
      <p:pic>
        <p:nvPicPr>
          <p:cNvPr id="9" name="Object 8"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30184" y="2330810"/>
            <a:ext cx="3087233" cy="952261"/>
          </a:xfrm>
          <a:prstGeom prst="rect">
            <a:avLst/>
          </a:prstGeom>
        </p:spPr>
      </p:pic>
      <p:sp>
        <p:nvSpPr>
          <p:cNvPr id="10" name="Object 9"/>
          <p:cNvSpPr/>
          <p:nvPr/>
        </p:nvSpPr>
        <p:spPr>
          <a:xfrm>
            <a:off x="8625589" y="2661810"/>
            <a:ext cx="2896780" cy="261872"/>
          </a:xfrm>
          <a:prstGeom prst="rect">
            <a:avLst/>
          </a:prstGeom>
          <a:noFill/>
        </p:spPr>
        <p:txBody>
          <a:bodyPr wrap="square" rtlCol="0" anchor="t" bIns="0" lIns="0" rIns="0" tIns="0"/>
          <a:lstStyle/>
          <a:p>
            <a:pPr algn="ctr">
              <a:lnSpc>
                <a:spcPts val="2940"/>
              </a:lnSpc>
              <a:spcAft>
                <a:spcPts val="600"/>
              </a:spcAft>
              <a:buNone/>
            </a:pPr>
            <a:r>
              <a:rPr lang="en-US" sz="2600" dirty="0" smtClean="0">
                <a:solidFill>
                  <a:srgbClr val="ffffff"/>
                </a:solidFill>
                <a:latin typeface="Montserrat Light" pitchFamily="34" charset="0"/>
                <a:ea typeface="Montserrat Light" pitchFamily="34" charset="-122"/>
                <a:cs typeface="Montserrat Light" pitchFamily="34" charset="-120"/>
              </a:rPr>
              <a:t>pandas</a:t>
            </a:r>
            <a:endParaRPr lang="en-US" dirty="0"/>
          </a:p>
        </p:txBody>
      </p:sp>
      <p:pic>
        <p:nvPicPr>
          <p:cNvPr id="11" name="Object 10"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27163" y="3473524"/>
            <a:ext cx="2896781" cy="952262"/>
          </a:xfrm>
          <a:prstGeom prst="rect">
            <a:avLst/>
          </a:prstGeom>
        </p:spPr>
      </p:pic>
      <p:sp>
        <p:nvSpPr>
          <p:cNvPr id="12" name="Object 11"/>
          <p:cNvSpPr/>
          <p:nvPr/>
        </p:nvSpPr>
        <p:spPr>
          <a:xfrm>
            <a:off x="2832028" y="3804524"/>
            <a:ext cx="2896780" cy="261872"/>
          </a:xfrm>
          <a:prstGeom prst="rect">
            <a:avLst/>
          </a:prstGeom>
          <a:noFill/>
        </p:spPr>
        <p:txBody>
          <a:bodyPr wrap="square" rtlCol="0" anchor="t" bIns="0" lIns="0" rIns="0" tIns="0"/>
          <a:lstStyle/>
          <a:p>
            <a:pPr algn="ctr">
              <a:lnSpc>
                <a:spcPts val="2940"/>
              </a:lnSpc>
              <a:spcAft>
                <a:spcPts val="600"/>
              </a:spcAft>
              <a:buNone/>
            </a:pPr>
            <a:r>
              <a:rPr lang="en-US" sz="2600" dirty="0" smtClean="0">
                <a:solidFill>
                  <a:srgbClr val="ffffff"/>
                </a:solidFill>
                <a:latin typeface="Montserrat Light" pitchFamily="34" charset="0"/>
                <a:ea typeface="Montserrat Light" pitchFamily="34" charset="-122"/>
                <a:cs typeface="Montserrat Light" pitchFamily="34" charset="-120"/>
              </a:rPr>
              <a:t>Alpaca.api</a:t>
            </a:r>
            <a:endParaRPr lang="en-US" dirty="0"/>
          </a:p>
        </p:txBody>
      </p:sp>
      <p:pic>
        <p:nvPicPr>
          <p:cNvPr id="13" name="Object 12"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3373" y="3473524"/>
            <a:ext cx="3087234" cy="952262"/>
          </a:xfrm>
          <a:prstGeom prst="rect">
            <a:avLst/>
          </a:prstGeom>
        </p:spPr>
      </p:pic>
      <p:sp>
        <p:nvSpPr>
          <p:cNvPr id="14" name="Object 13"/>
          <p:cNvSpPr/>
          <p:nvPr/>
        </p:nvSpPr>
        <p:spPr>
          <a:xfrm>
            <a:off x="5728808" y="3834521"/>
            <a:ext cx="2896780" cy="201880"/>
          </a:xfrm>
          <a:prstGeom prst="rect">
            <a:avLst/>
          </a:prstGeom>
          <a:noFill/>
        </p:spPr>
        <p:txBody>
          <a:bodyPr wrap="square" rtlCol="0" anchor="t" bIns="0" lIns="0" rIns="0" tIns="0"/>
          <a:lstStyle/>
          <a:p>
            <a:pPr algn="ctr">
              <a:lnSpc>
                <a:spcPts val="2184"/>
              </a:lnSpc>
              <a:spcAft>
                <a:spcPts val="600"/>
              </a:spcAft>
              <a:buNone/>
            </a:pPr>
            <a:r>
              <a:rPr lang="en-US" sz="2000" dirty="0" smtClean="0">
                <a:solidFill>
                  <a:srgbClr val="ffffff"/>
                </a:solidFill>
                <a:latin typeface="Montserrat Light" pitchFamily="34" charset="0"/>
                <a:ea typeface="Montserrat Light" pitchFamily="34" charset="-122"/>
                <a:cs typeface="Montserrat Light" pitchFamily="34" charset="-120"/>
              </a:rPr>
              <a:t>MCForecastTools</a:t>
            </a:r>
            <a:endParaRPr lang="en-US" dirty="0"/>
          </a:p>
        </p:txBody>
      </p:sp>
      <p:pic>
        <p:nvPicPr>
          <p:cNvPr id="15" name="Object 14"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30184" y="3473524"/>
            <a:ext cx="3087233" cy="952262"/>
          </a:xfrm>
          <a:prstGeom prst="rect">
            <a:avLst/>
          </a:prstGeom>
        </p:spPr>
      </p:pic>
      <p:sp>
        <p:nvSpPr>
          <p:cNvPr id="16" name="Object 15"/>
          <p:cNvSpPr/>
          <p:nvPr/>
        </p:nvSpPr>
        <p:spPr>
          <a:xfrm>
            <a:off x="8625589" y="3804524"/>
            <a:ext cx="2896780" cy="261872"/>
          </a:xfrm>
          <a:prstGeom prst="rect">
            <a:avLst/>
          </a:prstGeom>
          <a:noFill/>
        </p:spPr>
        <p:txBody>
          <a:bodyPr wrap="square" rtlCol="0" anchor="t" bIns="0" lIns="0" rIns="0" tIns="0"/>
          <a:lstStyle/>
          <a:p>
            <a:pPr algn="ctr">
              <a:lnSpc>
                <a:spcPts val="2940"/>
              </a:lnSpc>
              <a:spcAft>
                <a:spcPts val="600"/>
              </a:spcAft>
              <a:buNone/>
            </a:pPr>
            <a:r>
              <a:rPr lang="en-US" sz="2600" dirty="0" smtClean="0">
                <a:solidFill>
                  <a:srgbClr val="ffffff"/>
                </a:solidFill>
                <a:latin typeface="Montserrat Light" pitchFamily="34" charset="0"/>
                <a:ea typeface="Montserrat Light" pitchFamily="34" charset="-122"/>
                <a:cs typeface="Montserrat Light" pitchFamily="34" charset="-120"/>
              </a:rPr>
              <a:t>plotly</a:t>
            </a:r>
            <a:endParaRPr lang="en-US" dirty="0"/>
          </a:p>
        </p:txBody>
      </p:sp>
      <p:pic>
        <p:nvPicPr>
          <p:cNvPr id="17" name="Object 16"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27163" y="4616238"/>
            <a:ext cx="2896781" cy="952262"/>
          </a:xfrm>
          <a:prstGeom prst="rect">
            <a:avLst/>
          </a:prstGeom>
        </p:spPr>
      </p:pic>
      <p:sp>
        <p:nvSpPr>
          <p:cNvPr id="18" name="Object 17"/>
          <p:cNvSpPr/>
          <p:nvPr/>
        </p:nvSpPr>
        <p:spPr>
          <a:xfrm>
            <a:off x="2832028" y="4947239"/>
            <a:ext cx="2896780" cy="261872"/>
          </a:xfrm>
          <a:prstGeom prst="rect">
            <a:avLst/>
          </a:prstGeom>
          <a:noFill/>
        </p:spPr>
        <p:txBody>
          <a:bodyPr wrap="square" rtlCol="0" anchor="t" bIns="0" lIns="0" rIns="0" tIns="0"/>
          <a:lstStyle/>
          <a:p>
            <a:pPr algn="ctr">
              <a:lnSpc>
                <a:spcPts val="2940"/>
              </a:lnSpc>
              <a:spcAft>
                <a:spcPts val="600"/>
              </a:spcAft>
              <a:buNone/>
            </a:pPr>
            <a:r>
              <a:rPr lang="en-US" sz="2600" dirty="0" smtClean="0">
                <a:solidFill>
                  <a:srgbClr val="ffffff"/>
                </a:solidFill>
                <a:latin typeface="Montserrat Light" pitchFamily="34" charset="0"/>
                <a:ea typeface="Montserrat Light" pitchFamily="34" charset="-122"/>
                <a:cs typeface="Montserrat Light" pitchFamily="34" charset="-120"/>
              </a:rPr>
              <a:t>panel</a:t>
            </a:r>
            <a:endParaRPr lang="en-US" dirty="0"/>
          </a:p>
        </p:txBody>
      </p:sp>
      <p:pic>
        <p:nvPicPr>
          <p:cNvPr id="19" name="Object 18" descr="preencoded.png">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33373" y="4616238"/>
            <a:ext cx="3087234" cy="952262"/>
          </a:xfrm>
          <a:prstGeom prst="rect">
            <a:avLst/>
          </a:prstGeom>
        </p:spPr>
      </p:pic>
      <p:sp>
        <p:nvSpPr>
          <p:cNvPr id="20" name="Object 19"/>
          <p:cNvSpPr/>
          <p:nvPr/>
        </p:nvSpPr>
        <p:spPr>
          <a:xfrm>
            <a:off x="5728808" y="4947239"/>
            <a:ext cx="2896780" cy="261872"/>
          </a:xfrm>
          <a:prstGeom prst="rect">
            <a:avLst/>
          </a:prstGeom>
          <a:noFill/>
        </p:spPr>
        <p:txBody>
          <a:bodyPr wrap="square" rtlCol="0" anchor="t" bIns="0" lIns="0" rIns="0" tIns="0"/>
          <a:lstStyle/>
          <a:p>
            <a:pPr algn="ctr">
              <a:lnSpc>
                <a:spcPts val="2940"/>
              </a:lnSpc>
              <a:spcAft>
                <a:spcPts val="600"/>
              </a:spcAft>
              <a:buNone/>
            </a:pPr>
            <a:r>
              <a:rPr lang="en-US" sz="2600" dirty="0" smtClean="0">
                <a:solidFill>
                  <a:srgbClr val="ffffff"/>
                </a:solidFill>
                <a:latin typeface="Montserrat Light" pitchFamily="34" charset="0"/>
                <a:ea typeface="Montserrat Light" pitchFamily="34" charset="-122"/>
                <a:cs typeface="Montserrat Light" pitchFamily="34" charset="-120"/>
              </a:rPr>
              <a:t>hvplot</a:t>
            </a:r>
            <a:endParaRPr lang="en-US" dirty="0"/>
          </a:p>
        </p:txBody>
      </p:sp>
      <p:pic>
        <p:nvPicPr>
          <p:cNvPr id="21" name="Object 20" descr="preencoded.png">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30184" y="4616238"/>
            <a:ext cx="3087233" cy="952262"/>
          </a:xfrm>
          <a:prstGeom prst="rect">
            <a:avLst/>
          </a:prstGeom>
        </p:spPr>
      </p:pic>
      <p:sp>
        <p:nvSpPr>
          <p:cNvPr id="22" name="Object 21"/>
          <p:cNvSpPr/>
          <p:nvPr/>
        </p:nvSpPr>
        <p:spPr>
          <a:xfrm>
            <a:off x="8625589" y="4947239"/>
            <a:ext cx="2896780" cy="261872"/>
          </a:xfrm>
          <a:prstGeom prst="rect">
            <a:avLst/>
          </a:prstGeom>
          <a:noFill/>
        </p:spPr>
        <p:txBody>
          <a:bodyPr wrap="square" rtlCol="0" anchor="t" bIns="0" lIns="0" rIns="0" tIns="0"/>
          <a:lstStyle/>
          <a:p>
            <a:pPr algn="ctr">
              <a:lnSpc>
                <a:spcPts val="2940"/>
              </a:lnSpc>
              <a:spcAft>
                <a:spcPts val="600"/>
              </a:spcAft>
              <a:buNone/>
            </a:pPr>
            <a:r>
              <a:rPr lang="en-US" sz="2600" dirty="0" smtClean="0">
                <a:solidFill>
                  <a:srgbClr val="ffffff"/>
                </a:solidFill>
                <a:latin typeface="Montserrat Light" pitchFamily="34" charset="0"/>
                <a:ea typeface="Montserrat Light" pitchFamily="34" charset="-122"/>
                <a:cs typeface="Montserrat Light" pitchFamily="34" charset="-120"/>
              </a:rPr>
              <a:t>pypfopt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3f0ec"/>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08533"/>
          </a:xfrm>
          <a:prstGeom prst="rect">
            <a:avLst/>
          </a:prstGeom>
          <a:noFill/>
        </p:spPr>
        <p:txBody>
          <a:bodyPr wrap="square" rtlCol="0" anchor="t" bIns="0" lIns="0" rIns="0" tIns="0"/>
          <a:lstStyle/>
          <a:p>
            <a:pPr algn="ctr">
              <a:lnSpc>
                <a:spcPts val="3307"/>
              </a:lnSpc>
              <a:spcAft>
                <a:spcPts val="600"/>
              </a:spcAft>
              <a:buNone/>
            </a:pPr>
            <a:r>
              <a:rPr lang="en-US" sz="3200" dirty="0" smtClean="0">
                <a:solidFill>
                  <a:srgbClr val="e09f3e"/>
                </a:solidFill>
                <a:latin typeface="Montserrat ExtraLight" pitchFamily="34" charset="0"/>
                <a:ea typeface="Montserrat ExtraLight" pitchFamily="34" charset="-122"/>
                <a:cs typeface="Montserrat ExtraLight" pitchFamily="34" charset="-120"/>
              </a:rPr>
              <a:t>Data Analysis</a:t>
            </a:r>
            <a:endParaRPr lang="en-US" dirty="0"/>
          </a:p>
        </p:txBody>
      </p:sp>
      <p:sp>
        <p:nvSpPr>
          <p:cNvPr id="3" name="Object 2"/>
          <p:cNvSpPr/>
          <p:nvPr/>
        </p:nvSpPr>
        <p:spPr>
          <a:xfrm>
            <a:off x="95226" y="1013207"/>
            <a:ext cx="11998500" cy="161885"/>
          </a:xfrm>
          <a:prstGeom prst="rect">
            <a:avLst/>
          </a:prstGeom>
          <a:noFill/>
        </p:spPr>
        <p:txBody>
          <a:bodyPr wrap="square" rtlCol="0" anchor="t" bIns="0" lIns="0" rIns="0" tIns="0"/>
          <a:lstStyle/>
          <a:p>
            <a:pPr algn="ctr">
              <a:lnSpc>
                <a:spcPts val="2100"/>
              </a:lnSpc>
              <a:spcAft>
                <a:spcPts val="600"/>
              </a:spcAft>
              <a:buNone/>
            </a:pPr>
            <a:r>
              <a:rPr lang="en-US" sz="1500" dirty="0" smtClean="0">
                <a:solidFill>
                  <a:srgbClr val="000000">
                    <a:alpha val="90000"/>
                  </a:srgbClr>
                </a:solidFill>
                <a:latin typeface="Montserrat" pitchFamily="34" charset="0"/>
                <a:ea typeface="Montserrat" pitchFamily="34" charset="-122"/>
                <a:cs typeface="Montserrat" pitchFamily="34" charset="-120"/>
              </a:rPr>
              <a:t>Simulations, Tools and Techniques</a:t>
            </a:r>
            <a:endParaRPr lang="en-US" dirty="0"/>
          </a:p>
        </p:txBody>
      </p:sp>
      <p:sp>
        <p:nvSpPr>
          <p:cNvPr id="4" name="Object 3"/>
          <p:cNvSpPr/>
          <p:nvPr/>
        </p:nvSpPr>
        <p:spPr>
          <a:xfrm>
            <a:off x="952262" y="2056856"/>
            <a:ext cx="133317" cy="133317"/>
          </a:xfrm>
          <a:prstGeom prst="ellipse">
            <a:avLst/>
          </a:prstGeom>
          <a:solidFill>
            <a:srgbClr val="e09f3e"/>
          </a:solidFill>
        </p:spPr>
      </p:sp>
      <p:sp>
        <p:nvSpPr>
          <p:cNvPr id="5" name="Object 4"/>
          <p:cNvSpPr/>
          <p:nvPr/>
        </p:nvSpPr>
        <p:spPr>
          <a:xfrm>
            <a:off x="1228418" y="1988323"/>
            <a:ext cx="5056511" cy="241875"/>
          </a:xfrm>
          <a:prstGeom prst="rect">
            <a:avLst/>
          </a:prstGeom>
          <a:noFill/>
        </p:spPr>
        <p:txBody>
          <a:bodyPr wrap="square" rtlCol="0" anchor="t" bIns="0" lIns="0" rIns="0" tIns="0"/>
          <a:lstStyle/>
          <a:p>
            <a:pPr algn="l">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Daily Returns</a:t>
            </a:r>
            <a:endParaRPr lang="en-US" dirty="0"/>
          </a:p>
        </p:txBody>
      </p:sp>
      <p:sp>
        <p:nvSpPr>
          <p:cNvPr id="6" name="Object 5"/>
          <p:cNvSpPr/>
          <p:nvPr/>
        </p:nvSpPr>
        <p:spPr>
          <a:xfrm>
            <a:off x="1228418" y="2439695"/>
            <a:ext cx="5056511" cy="155219"/>
          </a:xfrm>
          <a:prstGeom prst="rect">
            <a:avLst/>
          </a:prstGeom>
          <a:noFill/>
        </p:spPr>
        <p:txBody>
          <a:bodyPr wrap="square" rtlCol="0" anchor="t" bIns="0" lIns="0" rIns="0" tIns="0"/>
          <a:lstStyle/>
          <a:p>
            <a:pPr algn="l">
              <a:lnSpc>
                <a:spcPts val="1995"/>
              </a:lnSpc>
              <a:spcAft>
                <a:spcPts val="600"/>
              </a:spcAft>
              <a:buNone/>
            </a:pPr>
            <a:r>
              <a:rPr lang="en-US" sz="1400" dirty="0" smtClean="0">
                <a:solidFill>
                  <a:srgbClr val="000000">
                    <a:alpha val="90000"/>
                  </a:srgbClr>
                </a:solidFill>
                <a:latin typeface="Montserrat" pitchFamily="34" charset="0"/>
                <a:ea typeface="Montserrat" pitchFamily="34" charset="-122"/>
                <a:cs typeface="Montserrat" pitchFamily="34" charset="-120"/>
              </a:rPr>
              <a:t>Measuring percentage change</a:t>
            </a:r>
            <a:endParaRPr lang="en-US" dirty="0"/>
          </a:p>
        </p:txBody>
      </p:sp>
      <p:sp>
        <p:nvSpPr>
          <p:cNvPr id="7" name="Object 6"/>
          <p:cNvSpPr/>
          <p:nvPr/>
        </p:nvSpPr>
        <p:spPr>
          <a:xfrm>
            <a:off x="952262" y="3111040"/>
            <a:ext cx="133317" cy="133317"/>
          </a:xfrm>
          <a:prstGeom prst="ellipse">
            <a:avLst/>
          </a:prstGeom>
          <a:solidFill>
            <a:srgbClr val="14558c"/>
          </a:solidFill>
        </p:spPr>
      </p:sp>
      <p:sp>
        <p:nvSpPr>
          <p:cNvPr id="8" name="Object 7"/>
          <p:cNvSpPr/>
          <p:nvPr/>
        </p:nvSpPr>
        <p:spPr>
          <a:xfrm>
            <a:off x="1228418" y="3042477"/>
            <a:ext cx="5056511" cy="241875"/>
          </a:xfrm>
          <a:prstGeom prst="rect">
            <a:avLst/>
          </a:prstGeom>
          <a:noFill/>
        </p:spPr>
        <p:txBody>
          <a:bodyPr wrap="square" rtlCol="0" anchor="t" bIns="0" lIns="0" rIns="0" tIns="0"/>
          <a:lstStyle/>
          <a:p>
            <a:pPr algn="l">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Cumulative Returns</a:t>
            </a:r>
            <a:endParaRPr lang="en-US" dirty="0"/>
          </a:p>
        </p:txBody>
      </p:sp>
      <p:sp>
        <p:nvSpPr>
          <p:cNvPr id="9" name="Object 8"/>
          <p:cNvSpPr/>
          <p:nvPr/>
        </p:nvSpPr>
        <p:spPr>
          <a:xfrm>
            <a:off x="1228418" y="3493849"/>
            <a:ext cx="5056511" cy="155219"/>
          </a:xfrm>
          <a:prstGeom prst="rect">
            <a:avLst/>
          </a:prstGeom>
          <a:noFill/>
        </p:spPr>
        <p:txBody>
          <a:bodyPr wrap="square" rtlCol="0" anchor="t" bIns="0" lIns="0" rIns="0" tIns="0"/>
          <a:lstStyle/>
          <a:p>
            <a:pPr algn="l">
              <a:lnSpc>
                <a:spcPts val="1995"/>
              </a:lnSpc>
              <a:spcAft>
                <a:spcPts val="600"/>
              </a:spcAft>
              <a:buNone/>
            </a:pPr>
            <a:r>
              <a:rPr lang="en-US" sz="1400" dirty="0" smtClean="0">
                <a:solidFill>
                  <a:srgbClr val="000000">
                    <a:alpha val="90000"/>
                  </a:srgbClr>
                </a:solidFill>
                <a:latin typeface="Montserrat" pitchFamily="34" charset="0"/>
                <a:ea typeface="Montserrat" pitchFamily="34" charset="-122"/>
                <a:cs typeface="Montserrat" pitchFamily="34" charset="-120"/>
              </a:rPr>
              <a:t>Measuring total change over time</a:t>
            </a:r>
            <a:endParaRPr lang="en-US" dirty="0"/>
          </a:p>
        </p:txBody>
      </p:sp>
      <p:sp>
        <p:nvSpPr>
          <p:cNvPr id="10" name="Object 9"/>
          <p:cNvSpPr/>
          <p:nvPr/>
        </p:nvSpPr>
        <p:spPr>
          <a:xfrm>
            <a:off x="952262" y="4165075"/>
            <a:ext cx="133317" cy="133317"/>
          </a:xfrm>
          <a:prstGeom prst="ellipse">
            <a:avLst/>
          </a:prstGeom>
          <a:solidFill>
            <a:srgbClr val="d6cd95"/>
          </a:solidFill>
        </p:spPr>
      </p:sp>
      <p:sp>
        <p:nvSpPr>
          <p:cNvPr id="11" name="Object 10"/>
          <p:cNvSpPr/>
          <p:nvPr/>
        </p:nvSpPr>
        <p:spPr>
          <a:xfrm>
            <a:off x="1228418" y="4096631"/>
            <a:ext cx="5056511" cy="241875"/>
          </a:xfrm>
          <a:prstGeom prst="rect">
            <a:avLst/>
          </a:prstGeom>
          <a:noFill/>
        </p:spPr>
        <p:txBody>
          <a:bodyPr wrap="square" rtlCol="0" anchor="t" bIns="0" lIns="0" rIns="0" tIns="0"/>
          <a:lstStyle/>
          <a:p>
            <a:pPr algn="l">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Monte Carlo Simulations</a:t>
            </a:r>
            <a:endParaRPr lang="en-US" dirty="0"/>
          </a:p>
        </p:txBody>
      </p:sp>
      <p:sp>
        <p:nvSpPr>
          <p:cNvPr id="12" name="Object 11"/>
          <p:cNvSpPr/>
          <p:nvPr/>
        </p:nvSpPr>
        <p:spPr>
          <a:xfrm>
            <a:off x="1228418" y="4548003"/>
            <a:ext cx="5056511" cy="155219"/>
          </a:xfrm>
          <a:prstGeom prst="rect">
            <a:avLst/>
          </a:prstGeom>
          <a:noFill/>
        </p:spPr>
        <p:txBody>
          <a:bodyPr wrap="square" rtlCol="0" anchor="t" bIns="0" lIns="0" rIns="0" tIns="0"/>
          <a:lstStyle/>
          <a:p>
            <a:pPr algn="l">
              <a:lnSpc>
                <a:spcPts val="1995"/>
              </a:lnSpc>
              <a:spcAft>
                <a:spcPts val="600"/>
              </a:spcAft>
              <a:buNone/>
            </a:pPr>
            <a:r>
              <a:rPr lang="en-US" sz="1400" dirty="0" smtClean="0">
                <a:solidFill>
                  <a:srgbClr val="000000">
                    <a:alpha val="90000"/>
                  </a:srgbClr>
                </a:solidFill>
                <a:latin typeface="Montserrat" pitchFamily="34" charset="0"/>
                <a:ea typeface="Montserrat" pitchFamily="34" charset="-122"/>
                <a:cs typeface="Montserrat" pitchFamily="34" charset="-120"/>
              </a:rPr>
              <a:t>Predicting the probability of different outcomes</a:t>
            </a:r>
            <a:endParaRPr lang="en-US" dirty="0"/>
          </a:p>
        </p:txBody>
      </p:sp>
      <p:sp>
        <p:nvSpPr>
          <p:cNvPr id="13" name="Object 12"/>
          <p:cNvSpPr/>
          <p:nvPr/>
        </p:nvSpPr>
        <p:spPr>
          <a:xfrm>
            <a:off x="952262" y="5219258"/>
            <a:ext cx="133317" cy="133317"/>
          </a:xfrm>
          <a:prstGeom prst="ellipse">
            <a:avLst/>
          </a:prstGeom>
          <a:solidFill>
            <a:srgbClr val="e09f3e"/>
          </a:solidFill>
        </p:spPr>
      </p:sp>
      <p:sp>
        <p:nvSpPr>
          <p:cNvPr id="14" name="Object 13"/>
          <p:cNvSpPr/>
          <p:nvPr/>
        </p:nvSpPr>
        <p:spPr>
          <a:xfrm>
            <a:off x="1228418" y="5150784"/>
            <a:ext cx="5056511" cy="241875"/>
          </a:xfrm>
          <a:prstGeom prst="rect">
            <a:avLst/>
          </a:prstGeom>
          <a:noFill/>
        </p:spPr>
        <p:txBody>
          <a:bodyPr wrap="square" rtlCol="0" anchor="t" bIns="0" lIns="0" rIns="0" tIns="0"/>
          <a:lstStyle/>
          <a:p>
            <a:pPr algn="l">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Betas</a:t>
            </a:r>
            <a:endParaRPr lang="en-US" dirty="0"/>
          </a:p>
        </p:txBody>
      </p:sp>
      <p:sp>
        <p:nvSpPr>
          <p:cNvPr id="15" name="Object 14"/>
          <p:cNvSpPr/>
          <p:nvPr/>
        </p:nvSpPr>
        <p:spPr>
          <a:xfrm>
            <a:off x="1228418" y="5602157"/>
            <a:ext cx="5056511" cy="155219"/>
          </a:xfrm>
          <a:prstGeom prst="rect">
            <a:avLst/>
          </a:prstGeom>
          <a:noFill/>
        </p:spPr>
        <p:txBody>
          <a:bodyPr wrap="square" rtlCol="0" anchor="t" bIns="0" lIns="0" rIns="0" tIns="0"/>
          <a:lstStyle/>
          <a:p>
            <a:pPr algn="l">
              <a:lnSpc>
                <a:spcPts val="1995"/>
              </a:lnSpc>
              <a:spcAft>
                <a:spcPts val="600"/>
              </a:spcAft>
              <a:buNone/>
            </a:pPr>
            <a:r>
              <a:rPr lang="en-US" sz="1400" dirty="0" smtClean="0">
                <a:solidFill>
                  <a:srgbClr val="000000">
                    <a:alpha val="90000"/>
                  </a:srgbClr>
                </a:solidFill>
                <a:latin typeface="Montserrat" pitchFamily="34" charset="0"/>
                <a:ea typeface="Montserrat" pitchFamily="34" charset="-122"/>
                <a:cs typeface="Montserrat" pitchFamily="34" charset="-120"/>
              </a:rPr>
              <a:t>Measuring volatility and systematic risk</a:t>
            </a:r>
            <a:endParaRPr lang="en-US" dirty="0"/>
          </a:p>
        </p:txBody>
      </p:sp>
      <p:sp>
        <p:nvSpPr>
          <p:cNvPr id="16" name="Object 15"/>
          <p:cNvSpPr/>
          <p:nvPr/>
        </p:nvSpPr>
        <p:spPr>
          <a:xfrm>
            <a:off x="6284928" y="2056856"/>
            <a:ext cx="133317" cy="133317"/>
          </a:xfrm>
          <a:prstGeom prst="ellipse">
            <a:avLst/>
          </a:prstGeom>
          <a:solidFill>
            <a:srgbClr val="14558c"/>
          </a:solidFill>
        </p:spPr>
      </p:sp>
      <p:sp>
        <p:nvSpPr>
          <p:cNvPr id="17" name="Object 16"/>
          <p:cNvSpPr/>
          <p:nvPr/>
        </p:nvSpPr>
        <p:spPr>
          <a:xfrm>
            <a:off x="6561084" y="1988323"/>
            <a:ext cx="5056511" cy="241875"/>
          </a:xfrm>
          <a:prstGeom prst="rect">
            <a:avLst/>
          </a:prstGeom>
          <a:noFill/>
        </p:spPr>
        <p:txBody>
          <a:bodyPr wrap="square" rtlCol="0" anchor="t" bIns="0" lIns="0" rIns="0" tIns="0"/>
          <a:lstStyle/>
          <a:p>
            <a:pPr algn="l">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Sharp Ratios</a:t>
            </a:r>
            <a:endParaRPr lang="en-US" dirty="0"/>
          </a:p>
        </p:txBody>
      </p:sp>
      <p:sp>
        <p:nvSpPr>
          <p:cNvPr id="18" name="Object 17"/>
          <p:cNvSpPr/>
          <p:nvPr/>
        </p:nvSpPr>
        <p:spPr>
          <a:xfrm>
            <a:off x="6561084" y="2439695"/>
            <a:ext cx="5056511" cy="155219"/>
          </a:xfrm>
          <a:prstGeom prst="rect">
            <a:avLst/>
          </a:prstGeom>
          <a:noFill/>
        </p:spPr>
        <p:txBody>
          <a:bodyPr wrap="square" rtlCol="0" anchor="t" bIns="0" lIns="0" rIns="0" tIns="0"/>
          <a:lstStyle/>
          <a:p>
            <a:pPr algn="l">
              <a:lnSpc>
                <a:spcPts val="1995"/>
              </a:lnSpc>
              <a:spcAft>
                <a:spcPts val="600"/>
              </a:spcAft>
              <a:buNone/>
            </a:pPr>
            <a:r>
              <a:rPr lang="en-US" sz="1400" dirty="0" smtClean="0">
                <a:solidFill>
                  <a:srgbClr val="000000">
                    <a:alpha val="90000"/>
                  </a:srgbClr>
                </a:solidFill>
                <a:latin typeface="Montserrat" pitchFamily="34" charset="0"/>
                <a:ea typeface="Montserrat" pitchFamily="34" charset="-122"/>
                <a:cs typeface="Montserrat" pitchFamily="34" charset="-120"/>
              </a:rPr>
              <a:t>Assessing performance</a:t>
            </a:r>
            <a:endParaRPr lang="en-US" dirty="0"/>
          </a:p>
        </p:txBody>
      </p:sp>
      <p:sp>
        <p:nvSpPr>
          <p:cNvPr id="19" name="Object 18"/>
          <p:cNvSpPr/>
          <p:nvPr/>
        </p:nvSpPr>
        <p:spPr>
          <a:xfrm>
            <a:off x="6284928" y="3111040"/>
            <a:ext cx="133317" cy="133317"/>
          </a:xfrm>
          <a:prstGeom prst="ellipse">
            <a:avLst/>
          </a:prstGeom>
          <a:solidFill>
            <a:srgbClr val="d6cd95"/>
          </a:solidFill>
        </p:spPr>
      </p:sp>
      <p:sp>
        <p:nvSpPr>
          <p:cNvPr id="20" name="Object 19"/>
          <p:cNvSpPr/>
          <p:nvPr/>
        </p:nvSpPr>
        <p:spPr>
          <a:xfrm>
            <a:off x="6561084" y="3042477"/>
            <a:ext cx="5056511" cy="241875"/>
          </a:xfrm>
          <a:prstGeom prst="rect">
            <a:avLst/>
          </a:prstGeom>
          <a:noFill/>
        </p:spPr>
        <p:txBody>
          <a:bodyPr wrap="square" rtlCol="0" anchor="t" bIns="0" lIns="0" rIns="0" tIns="0"/>
          <a:lstStyle/>
          <a:p>
            <a:pPr algn="l">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Distribution</a:t>
            </a:r>
            <a:endParaRPr lang="en-US" dirty="0"/>
          </a:p>
        </p:txBody>
      </p:sp>
      <p:sp>
        <p:nvSpPr>
          <p:cNvPr id="21" name="Object 20"/>
          <p:cNvSpPr/>
          <p:nvPr/>
        </p:nvSpPr>
        <p:spPr>
          <a:xfrm>
            <a:off x="6561084" y="3493849"/>
            <a:ext cx="5056511" cy="155219"/>
          </a:xfrm>
          <a:prstGeom prst="rect">
            <a:avLst/>
          </a:prstGeom>
          <a:noFill/>
        </p:spPr>
        <p:txBody>
          <a:bodyPr wrap="square" rtlCol="0" anchor="t" bIns="0" lIns="0" rIns="0" tIns="0"/>
          <a:lstStyle/>
          <a:p>
            <a:pPr algn="l">
              <a:lnSpc>
                <a:spcPts val="1995"/>
              </a:lnSpc>
              <a:spcAft>
                <a:spcPts val="600"/>
              </a:spcAft>
              <a:buNone/>
            </a:pPr>
            <a:r>
              <a:rPr lang="en-US" sz="1400" dirty="0" smtClean="0">
                <a:solidFill>
                  <a:srgbClr val="000000">
                    <a:alpha val="90000"/>
                  </a:srgbClr>
                </a:solidFill>
                <a:latin typeface="Montserrat" pitchFamily="34" charset="0"/>
                <a:ea typeface="Montserrat" pitchFamily="34" charset="-122"/>
                <a:cs typeface="Montserrat" pitchFamily="34" charset="-120"/>
              </a:rPr>
              <a:t>Describing all the possible values and likelihoods</a:t>
            </a:r>
            <a:endParaRPr lang="en-US" dirty="0"/>
          </a:p>
        </p:txBody>
      </p:sp>
      <p:sp>
        <p:nvSpPr>
          <p:cNvPr id="22" name="Object 21"/>
          <p:cNvSpPr/>
          <p:nvPr/>
        </p:nvSpPr>
        <p:spPr>
          <a:xfrm>
            <a:off x="6284928" y="4165075"/>
            <a:ext cx="133317" cy="133317"/>
          </a:xfrm>
          <a:prstGeom prst="ellipse">
            <a:avLst/>
          </a:prstGeom>
          <a:solidFill>
            <a:srgbClr val="e09f3e"/>
          </a:solidFill>
        </p:spPr>
      </p:sp>
      <p:sp>
        <p:nvSpPr>
          <p:cNvPr id="23" name="Object 22"/>
          <p:cNvSpPr/>
          <p:nvPr/>
        </p:nvSpPr>
        <p:spPr>
          <a:xfrm>
            <a:off x="6561084" y="4096631"/>
            <a:ext cx="5056511" cy="241875"/>
          </a:xfrm>
          <a:prstGeom prst="rect">
            <a:avLst/>
          </a:prstGeom>
          <a:noFill/>
        </p:spPr>
        <p:txBody>
          <a:bodyPr wrap="square" rtlCol="0" anchor="t" bIns="0" lIns="0" rIns="0" tIns="0"/>
          <a:lstStyle/>
          <a:p>
            <a:pPr algn="l">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Co-variance</a:t>
            </a:r>
            <a:endParaRPr lang="en-US" dirty="0"/>
          </a:p>
        </p:txBody>
      </p:sp>
      <p:sp>
        <p:nvSpPr>
          <p:cNvPr id="24" name="Object 23"/>
          <p:cNvSpPr/>
          <p:nvPr/>
        </p:nvSpPr>
        <p:spPr>
          <a:xfrm>
            <a:off x="6561084" y="4548003"/>
            <a:ext cx="5056511" cy="408520"/>
          </a:xfrm>
          <a:prstGeom prst="rect">
            <a:avLst/>
          </a:prstGeom>
          <a:noFill/>
        </p:spPr>
        <p:txBody>
          <a:bodyPr wrap="square" rtlCol="0" anchor="t" bIns="0" lIns="0" rIns="0" tIns="0"/>
          <a:lstStyle/>
          <a:p>
            <a:pPr algn="l">
              <a:lnSpc>
                <a:spcPts val="1995"/>
              </a:lnSpc>
              <a:spcAft>
                <a:spcPts val="600"/>
              </a:spcAft>
              <a:buNone/>
            </a:pPr>
            <a:r>
              <a:rPr lang="en-US" sz="1400" dirty="0" smtClean="0">
                <a:solidFill>
                  <a:srgbClr val="000000">
                    <a:alpha val="90000"/>
                  </a:srgbClr>
                </a:solidFill>
                <a:latin typeface="Montserrat" pitchFamily="34" charset="0"/>
                <a:ea typeface="Montserrat" pitchFamily="34" charset="-122"/>
                <a:cs typeface="Montserrat" pitchFamily="34" charset="-120"/>
              </a:rPr>
              <a:t>Measuring the directional relationship between</a:t>
            </a:r>
            <a:br>
              <a:rPr lang="en-US" sz="1400" dirty="0" smtClean="0">
                <a:solidFill>
                  <a:srgbClr val="000000">
                    <a:alpha val="90000"/>
                  </a:srgbClr>
                </a:solidFill>
                <a:latin typeface="Montserrat" pitchFamily="34" charset="0"/>
                <a:ea typeface="Montserrat" pitchFamily="34" charset="-122"/>
                <a:cs typeface="Montserrat" pitchFamily="34" charset="-120"/>
              </a:rPr>
            </a:br>
            <a:r>
              <a:rPr lang="en-US" sz="1400" dirty="0" smtClean="0">
                <a:solidFill>
                  <a:srgbClr val="000000">
                    <a:alpha val="90000"/>
                  </a:srgbClr>
                </a:solidFill>
                <a:latin typeface="Montserrat" pitchFamily="34" charset="0"/>
                <a:ea typeface="Montserrat" pitchFamily="34" charset="-122"/>
                <a:cs typeface="Montserrat" pitchFamily="34" charset="-120"/>
              </a:rPr>
              <a:t>the returns</a:t>
            </a:r>
            <a:endParaRPr lang="en-US" dirty="0"/>
          </a:p>
        </p:txBody>
      </p:sp>
      <p:sp>
        <p:nvSpPr>
          <p:cNvPr id="25" name="Object 24"/>
          <p:cNvSpPr/>
          <p:nvPr/>
        </p:nvSpPr>
        <p:spPr>
          <a:xfrm>
            <a:off x="6284928" y="5472649"/>
            <a:ext cx="133317" cy="133317"/>
          </a:xfrm>
          <a:prstGeom prst="ellipse">
            <a:avLst/>
          </a:prstGeom>
          <a:solidFill>
            <a:srgbClr val="14558c"/>
          </a:solidFill>
        </p:spPr>
      </p:sp>
      <p:sp>
        <p:nvSpPr>
          <p:cNvPr id="26" name="Object 25"/>
          <p:cNvSpPr/>
          <p:nvPr/>
        </p:nvSpPr>
        <p:spPr>
          <a:xfrm>
            <a:off x="6561084" y="5404086"/>
            <a:ext cx="5056511" cy="241875"/>
          </a:xfrm>
          <a:prstGeom prst="rect">
            <a:avLst/>
          </a:prstGeom>
          <a:noFill/>
        </p:spPr>
        <p:txBody>
          <a:bodyPr wrap="square" rtlCol="0" anchor="t" bIns="0" lIns="0" rIns="0" tIns="0"/>
          <a:lstStyle/>
          <a:p>
            <a:pPr algn="l">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Variance</a:t>
            </a:r>
            <a:endParaRPr lang="en-US" dirty="0"/>
          </a:p>
        </p:txBody>
      </p:sp>
      <p:sp>
        <p:nvSpPr>
          <p:cNvPr id="27" name="Object 26"/>
          <p:cNvSpPr/>
          <p:nvPr/>
        </p:nvSpPr>
        <p:spPr>
          <a:xfrm>
            <a:off x="6561084" y="5855458"/>
            <a:ext cx="5056511" cy="155219"/>
          </a:xfrm>
          <a:prstGeom prst="rect">
            <a:avLst/>
          </a:prstGeom>
          <a:noFill/>
        </p:spPr>
        <p:txBody>
          <a:bodyPr wrap="square" rtlCol="0" anchor="t" bIns="0" lIns="0" rIns="0" tIns="0"/>
          <a:lstStyle/>
          <a:p>
            <a:pPr algn="l">
              <a:lnSpc>
                <a:spcPts val="1995"/>
              </a:lnSpc>
              <a:spcAft>
                <a:spcPts val="600"/>
              </a:spcAft>
              <a:buNone/>
            </a:pPr>
            <a:r>
              <a:rPr lang="en-US" sz="1400" dirty="0" smtClean="0">
                <a:solidFill>
                  <a:srgbClr val="000000">
                    <a:alpha val="90000"/>
                  </a:srgbClr>
                </a:solidFill>
                <a:latin typeface="Montserrat" pitchFamily="34" charset="0"/>
                <a:ea typeface="Montserrat" pitchFamily="34" charset="-122"/>
                <a:cs typeface="Montserrat" pitchFamily="34" charset="-120"/>
              </a:rPr>
              <a:t>How much risk and profitability</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d6cd95"/>
        </a:solidFill>
        <a:effectLst/>
      </p:bgPr>
    </p:bg>
    <p:spTree>
      <p:nvGrpSpPr>
        <p:cNvPr id="1" name=""/>
        <p:cNvGrpSpPr/>
        <p:nvPr/>
      </p:nvGrpSpPr>
      <p:grpSpPr>
        <a:xfrm>
          <a:off x="0" y="0"/>
          <a:ext cx="0" cy="0"/>
          <a:chOff x="0" y="0"/>
          <a:chExt cx="0" cy="0"/>
        </a:xfrm>
      </p:grpSpPr>
      <p:sp>
        <p:nvSpPr>
          <p:cNvPr id="2" name="Object 1"/>
          <p:cNvSpPr/>
          <p:nvPr/>
        </p:nvSpPr>
        <p:spPr>
          <a:xfrm>
            <a:off x="95226" y="447563"/>
            <a:ext cx="9312611"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000000"/>
                </a:solidFill>
                <a:latin typeface="Montserrat ExtraLight" pitchFamily="34" charset="0"/>
                <a:ea typeface="Montserrat ExtraLight" pitchFamily="34" charset="-122"/>
                <a:cs typeface="Montserrat ExtraLight" pitchFamily="34" charset="-120"/>
              </a:rPr>
              <a:t>Conclusions</a:t>
            </a:r>
            <a:endParaRPr lang="en-US" dirty="0"/>
          </a:p>
        </p:txBody>
      </p:sp>
      <p:sp>
        <p:nvSpPr>
          <p:cNvPr id="3" name="Object 2"/>
          <p:cNvSpPr/>
          <p:nvPr/>
        </p:nvSpPr>
        <p:spPr>
          <a:xfrm>
            <a:off x="95226" y="1086531"/>
            <a:ext cx="9312611" cy="428518"/>
          </a:xfrm>
          <a:prstGeom prst="rect">
            <a:avLst/>
          </a:prstGeom>
          <a:noFill/>
        </p:spPr>
        <p:txBody>
          <a:bodyPr wrap="square" rtlCol="0" anchor="t" bIns="0" lIns="0" rIns="0" tIns="0"/>
          <a:lstStyle/>
          <a:p>
            <a:pPr algn="ctr">
              <a:lnSpc>
                <a:spcPts val="2100"/>
              </a:lnSpc>
              <a:spcAft>
                <a:spcPts val="600"/>
              </a:spcAft>
              <a:buNone/>
            </a:pPr>
            <a:r>
              <a:rPr lang="en-US" sz="1500" i="1" dirty="0" smtClean="0">
                <a:solidFill>
                  <a:srgbClr val="000000">
                    <a:alpha val="90000"/>
                  </a:srgbClr>
                </a:solidFill>
                <a:latin typeface="Montserrat" pitchFamily="34" charset="0"/>
                <a:ea typeface="Montserrat" pitchFamily="34" charset="-122"/>
                <a:cs typeface="Montserrat" pitchFamily="34" charset="-120"/>
              </a:rPr>
              <a:t>“I don't jump to conclusions, I  cannonball them like a boss .” </a:t>
            </a:r>
          </a:p>
          <a:p>
            <a:pPr algn="ctr">
              <a:lnSpc>
                <a:spcPts val="2100"/>
              </a:lnSpc>
              <a:spcAft>
                <a:spcPts val="600"/>
              </a:spcAft>
              <a:buNone/>
            </a:pPr>
            <a:r>
              <a:rPr lang="en-US" sz="1500" i="1" dirty="0" smtClean="0">
                <a:solidFill>
                  <a:srgbClr val="000000">
                    <a:alpha val="90000"/>
                  </a:srgbClr>
                </a:solidFill>
                <a:latin typeface="Montserrat" pitchFamily="34" charset="0"/>
                <a:ea typeface="Montserrat" pitchFamily="34" charset="-122"/>
                <a:cs typeface="Montserrat" pitchFamily="34" charset="-120"/>
              </a:rPr>
              <a:t>Unknown</a:t>
            </a:r>
            <a:r>
              <a:rPr lang="en-US" sz="1500" i="1" dirty="0" smtClean="0">
                <a:solidFill>
                  <a:srgbClr val="000000">
                    <a:alpha val="90000"/>
                  </a:srgbClr>
                </a:solidFill>
                <a:latin typeface="Montserrat" pitchFamily="34" charset="0"/>
                <a:ea typeface="Montserrat" pitchFamily="34" charset="-122"/>
                <a:cs typeface="Montserrat" pitchFamily="34" charset="-120"/>
              </a:rPr>
              <a:t> (probably Jacob again)</a:t>
            </a:r>
            <a:endParaRPr lang="en-US" dirty="0"/>
          </a:p>
        </p:txBody>
      </p:sp>
      <p:sp>
        <p:nvSpPr>
          <p:cNvPr id="4" name="Object 3"/>
          <p:cNvSpPr/>
          <p:nvPr/>
        </p:nvSpPr>
        <p:spPr>
          <a:xfrm>
            <a:off x="9503063" y="0"/>
            <a:ext cx="2695411" cy="6865808"/>
          </a:xfrm>
          <a:prstGeom prst="rect">
            <a:avLst/>
          </a:prstGeom>
          <a:solidFill>
            <a:srgbClr val="000000">
              <a:alpha val="0000"/>
            </a:srgbClr>
          </a:solidFill>
        </p:spPr>
      </p:sp>
      <p:pic>
        <p:nvPicPr>
          <p:cNvPr id="5" name="Object 4" descr="preencoded.png">    </p:cNvPr>
          <p:cNvPicPr>
            <a:picLocks noChangeAspect="1"/>
          </p:cNvPicPr>
          <p:nvPr/>
        </p:nvPicPr>
        <p:blipFill>
          <a:blip r:embed="rId1"/>
          <a:srcRect l="38023" r="35804" t="0" b="0"/>
          <a:stretch/>
        </p:blipFill>
        <p:spPr>
          <a:xfrm>
            <a:off x="9503063" y="0"/>
            <a:ext cx="2695411" cy="6865808"/>
          </a:xfrm>
          <a:prstGeom prst="rect">
            <a:avLst/>
          </a:prstGeom>
        </p:spPr>
      </p:pic>
      <p:pic>
        <p:nvPicPr>
          <p:cNvPr id="6" name="Object 5"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2714" y="2518733"/>
            <a:ext cx="3889801" cy="1047488"/>
          </a:xfrm>
          <a:prstGeom prst="rect">
            <a:avLst/>
          </a:prstGeom>
        </p:spPr>
      </p:pic>
      <p:pic>
        <p:nvPicPr>
          <p:cNvPr id="7" name="Object 6"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117780"/>
            <a:ext cx="1142714" cy="1353214"/>
          </a:xfrm>
          <a:prstGeom prst="rect">
            <a:avLst/>
          </a:prstGeom>
        </p:spPr>
      </p:pic>
      <p:sp>
        <p:nvSpPr>
          <p:cNvPr id="8" name="Object 7"/>
          <p:cNvSpPr/>
          <p:nvPr/>
        </p:nvSpPr>
        <p:spPr>
          <a:xfrm>
            <a:off x="1333167" y="2728230"/>
            <a:ext cx="3369866" cy="599925"/>
          </a:xfrm>
          <a:prstGeom prst="rect">
            <a:avLst/>
          </a:prstGeom>
          <a:noFill/>
        </p:spPr>
        <p:txBody>
          <a:bodyPr wrap="square" rtlCol="0" anchor="ctr" bIns="0" lIns="0" rIns="0" tIns="0"/>
          <a:lstStyle/>
          <a:p>
            <a:pPr algn="l">
              <a:spcAft>
                <a:spcPts val="600"/>
              </a:spcAft>
              <a:buNone/>
            </a:pPr>
            <a:r>
              <a:rPr lang="en-US" sz="1100" dirty="0" smtClean="0">
                <a:solidFill>
                  <a:srgbClr val="000000"/>
                </a:solidFill>
                <a:latin typeface="Montserrat Light" pitchFamily="34" charset="0"/>
                <a:ea typeface="Montserrat Light" pitchFamily="34" charset="-122"/>
                <a:cs typeface="Montserrat Light" pitchFamily="34" charset="-120"/>
              </a:rPr>
              <a:t>Betas and Sharp Ratios confirmed that the</a:t>
            </a:r>
            <a:br>
              <a:rPr lang="en-US" sz="1100" dirty="0" smtClean="0">
                <a:solidFill>
                  <a:srgbClr val="000000"/>
                </a:solidFill>
                <a:latin typeface="Montserrat Light" pitchFamily="34" charset="0"/>
                <a:ea typeface="Montserrat Light" pitchFamily="34" charset="-122"/>
                <a:cs typeface="Montserrat Light" pitchFamily="34" charset="-120"/>
              </a:rPr>
            </a:br>
            <a:r>
              <a:rPr lang="en-US" sz="1100" dirty="0" smtClean="0">
                <a:solidFill>
                  <a:srgbClr val="000000"/>
                </a:solidFill>
                <a:latin typeface="Montserrat Light" pitchFamily="34" charset="0"/>
                <a:ea typeface="Montserrat Light" pitchFamily="34" charset="-122"/>
                <a:cs typeface="Montserrat Light" pitchFamily="34" charset="-120"/>
              </a:rPr>
              <a:t>top Fintech stocks that would compliment</a:t>
            </a:r>
            <a:br>
              <a:rPr lang="en-US" sz="1100" dirty="0" smtClean="0">
                <a:solidFill>
                  <a:srgbClr val="000000"/>
                </a:solidFill>
                <a:latin typeface="Montserrat Light" pitchFamily="34" charset="0"/>
                <a:ea typeface="Montserrat Light" pitchFamily="34" charset="-122"/>
                <a:cs typeface="Montserrat Light" pitchFamily="34" charset="-120"/>
              </a:rPr>
            </a:br>
            <a:r>
              <a:rPr lang="en-US" sz="1100" dirty="0" smtClean="0">
                <a:solidFill>
                  <a:srgbClr val="000000"/>
                </a:solidFill>
                <a:latin typeface="Montserrat Light" pitchFamily="34" charset="0"/>
                <a:ea typeface="Montserrat Light" pitchFamily="34" charset="-122"/>
                <a:cs typeface="Montserrat Light" pitchFamily="34" charset="-120"/>
              </a:rPr>
              <a:t>Mr. Willams Portfolio were MELI, SQ, CDOT,</a:t>
            </a:r>
            <a:br>
              <a:rPr lang="en-US" sz="1100" dirty="0" smtClean="0">
                <a:solidFill>
                  <a:srgbClr val="000000"/>
                </a:solidFill>
                <a:latin typeface="Montserrat Light" pitchFamily="34" charset="0"/>
                <a:ea typeface="Montserrat Light" pitchFamily="34" charset="-122"/>
                <a:cs typeface="Montserrat Light" pitchFamily="34" charset="-120"/>
              </a:rPr>
            </a:br>
            <a:r>
              <a:rPr lang="en-US" sz="1100" dirty="0" smtClean="0">
                <a:solidFill>
                  <a:srgbClr val="000000"/>
                </a:solidFill>
                <a:latin typeface="Montserrat Light" pitchFamily="34" charset="0"/>
                <a:ea typeface="Montserrat Light" pitchFamily="34" charset="-122"/>
                <a:cs typeface="Montserrat Light" pitchFamily="34" charset="-120"/>
              </a:rPr>
              <a:t>PYPL.</a:t>
            </a:r>
            <a:endParaRPr lang="en-US" dirty="0"/>
          </a:p>
        </p:txBody>
      </p:sp>
      <p:pic>
        <p:nvPicPr>
          <p:cNvPr id="9" name="Object 8"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2714" y="3661447"/>
            <a:ext cx="5887009" cy="1047488"/>
          </a:xfrm>
          <a:prstGeom prst="rect">
            <a:avLst/>
          </a:prstGeom>
        </p:spPr>
      </p:pic>
      <p:pic>
        <p:nvPicPr>
          <p:cNvPr id="10" name="Object 9"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3621352"/>
            <a:ext cx="1142714" cy="1127678"/>
          </a:xfrm>
          <a:prstGeom prst="rect">
            <a:avLst/>
          </a:prstGeom>
        </p:spPr>
      </p:pic>
      <p:sp>
        <p:nvSpPr>
          <p:cNvPr id="11" name="Object 10"/>
          <p:cNvSpPr/>
          <p:nvPr/>
        </p:nvSpPr>
        <p:spPr>
          <a:xfrm>
            <a:off x="1333167" y="3870945"/>
            <a:ext cx="5198524" cy="599925"/>
          </a:xfrm>
          <a:prstGeom prst="rect">
            <a:avLst/>
          </a:prstGeom>
          <a:noFill/>
        </p:spPr>
        <p:txBody>
          <a:bodyPr wrap="square" rtlCol="0" anchor="ctr" bIns="0" lIns="0" rIns="0" tIns="0"/>
          <a:lstStyle/>
          <a:p>
            <a:pPr algn="l">
              <a:spcAft>
                <a:spcPts val="600"/>
              </a:spcAft>
              <a:buNone/>
            </a:pPr>
            <a:r>
              <a:rPr lang="en-US" sz="1100" dirty="0" smtClean="0">
                <a:solidFill>
                  <a:srgbClr val="000000"/>
                </a:solidFill>
                <a:latin typeface="Montserrat Light" pitchFamily="34" charset="0"/>
                <a:ea typeface="Montserrat Light" pitchFamily="34" charset="-122"/>
                <a:cs typeface="Montserrat Light" pitchFamily="34" charset="-120"/>
              </a:rPr>
              <a:t>The Monte Carlo  top ten Fintech they outperformed estimated returns</a:t>
            </a:r>
            <a:br>
              <a:rPr lang="en-US" sz="1100" dirty="0" smtClean="0">
                <a:solidFill>
                  <a:srgbClr val="000000"/>
                </a:solidFill>
                <a:latin typeface="Montserrat Light" pitchFamily="34" charset="0"/>
                <a:ea typeface="Montserrat Light" pitchFamily="34" charset="-122"/>
                <a:cs typeface="Montserrat Light" pitchFamily="34" charset="-120"/>
              </a:rPr>
            </a:br>
            <a:r>
              <a:rPr lang="en-US" sz="1100" dirty="0" smtClean="0">
                <a:solidFill>
                  <a:srgbClr val="000000"/>
                </a:solidFill>
                <a:latin typeface="Montserrat Light" pitchFamily="34" charset="0"/>
                <a:ea typeface="Montserrat Light" pitchFamily="34" charset="-122"/>
                <a:cs typeface="Montserrat Light" pitchFamily="34" charset="-120"/>
              </a:rPr>
              <a:t>and it was a 95% would gain between 21 and 165%. With the minimum</a:t>
            </a:r>
            <a:br>
              <a:rPr lang="en-US" sz="1100" dirty="0" smtClean="0">
                <a:solidFill>
                  <a:srgbClr val="000000"/>
                </a:solidFill>
                <a:latin typeface="Montserrat Light" pitchFamily="34" charset="0"/>
                <a:ea typeface="Montserrat Light" pitchFamily="34" charset="-122"/>
                <a:cs typeface="Montserrat Light" pitchFamily="34" charset="-120"/>
              </a:rPr>
            </a:br>
            <a:r>
              <a:rPr lang="en-US" sz="1100" dirty="0" smtClean="0">
                <a:solidFill>
                  <a:srgbClr val="000000"/>
                </a:solidFill>
                <a:latin typeface="Montserrat Light" pitchFamily="34" charset="0"/>
                <a:ea typeface="Montserrat Light" pitchFamily="34" charset="-122"/>
                <a:cs typeface="Montserrat Light" pitchFamily="34" charset="-120"/>
              </a:rPr>
              <a:t>being a 5% increase in returns.</a:t>
            </a:r>
            <a:endParaRPr lang="en-US" dirty="0"/>
          </a:p>
        </p:txBody>
      </p:sp>
      <p:pic>
        <p:nvPicPr>
          <p:cNvPr id="12" name="Object 11"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2714" y="4804161"/>
            <a:ext cx="7884219" cy="1047488"/>
          </a:xfrm>
          <a:prstGeom prst="rect">
            <a:avLst/>
          </a:prstGeom>
        </p:spPr>
      </p:pic>
      <p:pic>
        <p:nvPicPr>
          <p:cNvPr id="13" name="Object 12"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4899387"/>
            <a:ext cx="1142714" cy="1353215"/>
          </a:xfrm>
          <a:prstGeom prst="rect">
            <a:avLst/>
          </a:prstGeom>
        </p:spPr>
      </p:pic>
      <p:sp>
        <p:nvSpPr>
          <p:cNvPr id="14" name="Object 13"/>
          <p:cNvSpPr/>
          <p:nvPr/>
        </p:nvSpPr>
        <p:spPr>
          <a:xfrm>
            <a:off x="1333167" y="5013659"/>
            <a:ext cx="7027182" cy="599925"/>
          </a:xfrm>
          <a:prstGeom prst="rect">
            <a:avLst/>
          </a:prstGeom>
          <a:noFill/>
        </p:spPr>
        <p:txBody>
          <a:bodyPr wrap="square" rtlCol="0" anchor="ctr" bIns="0" lIns="0" rIns="0" tIns="0"/>
          <a:lstStyle/>
          <a:p>
            <a:pPr algn="l">
              <a:spcAft>
                <a:spcPts val="600"/>
              </a:spcAft>
              <a:buNone/>
            </a:pPr>
            <a:r>
              <a:rPr lang="en-US" sz="1100" dirty="0" smtClean="0">
                <a:solidFill>
                  <a:srgbClr val="000000"/>
                </a:solidFill>
                <a:latin typeface="Montserrat Light" pitchFamily="34" charset="0"/>
                <a:ea typeface="Montserrat Light" pitchFamily="34" charset="-122"/>
                <a:cs typeface="Montserrat Light" pitchFamily="34" charset="-120"/>
              </a:rPr>
              <a:t>While the SP500 would loose 42% or gain %145 minimum loss of 56%</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3f0ec"/>
        </a:solidFill>
        <a:effectLst/>
      </p:bgPr>
    </p:bg>
    <p:spTree>
      <p:nvGrpSpPr>
        <p:cNvPr id="1" name=""/>
        <p:cNvGrpSpPr/>
        <p:nvPr/>
      </p:nvGrpSpPr>
      <p:grpSpPr>
        <a:xfrm>
          <a:off x="0" y="0"/>
          <a:ext cx="0" cy="0"/>
          <a:chOff x="0" y="0"/>
          <a:chExt cx="0" cy="0"/>
        </a:xfrm>
      </p:grpSpPr>
      <p:sp>
        <p:nvSpPr>
          <p:cNvPr id="2" name="Object 1"/>
          <p:cNvSpPr/>
          <p:nvPr/>
        </p:nvSpPr>
        <p:spPr>
          <a:xfrm>
            <a:off x="3776960" y="447563"/>
            <a:ext cx="8316765"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000000"/>
                </a:solidFill>
                <a:latin typeface="Montserrat ExtraLight" pitchFamily="34" charset="0"/>
                <a:ea typeface="Montserrat ExtraLight" pitchFamily="34" charset="-122"/>
                <a:cs typeface="Montserrat ExtraLight" pitchFamily="34" charset="-120"/>
              </a:rPr>
              <a:t>Discussion</a:t>
            </a:r>
            <a:endParaRPr lang="en-US" dirty="0"/>
          </a:p>
        </p:txBody>
      </p:sp>
      <p:sp>
        <p:nvSpPr>
          <p:cNvPr id="3" name="Object 2"/>
          <p:cNvSpPr/>
          <p:nvPr/>
        </p:nvSpPr>
        <p:spPr>
          <a:xfrm>
            <a:off x="3776960" y="1086531"/>
            <a:ext cx="8316765" cy="428518"/>
          </a:xfrm>
          <a:prstGeom prst="rect">
            <a:avLst/>
          </a:prstGeom>
          <a:noFill/>
        </p:spPr>
        <p:txBody>
          <a:bodyPr wrap="square" rtlCol="0" anchor="t" bIns="0" lIns="0" rIns="0" tIns="0"/>
          <a:lstStyle/>
          <a:p>
            <a:pPr algn="ctr">
              <a:lnSpc>
                <a:spcPts val="2100"/>
              </a:lnSpc>
              <a:spcAft>
                <a:spcPts val="600"/>
              </a:spcAft>
              <a:buNone/>
            </a:pPr>
            <a:r>
              <a:rPr lang="en-US" b="1" sz="1500" dirty="0" smtClean="0">
                <a:solidFill>
                  <a:srgbClr val="000000">
                    <a:alpha val="90000"/>
                  </a:srgbClr>
                </a:solidFill>
                <a:latin typeface="Montserrat" pitchFamily="34" charset="0"/>
                <a:ea typeface="Montserrat" pitchFamily="34" charset="-122"/>
                <a:cs typeface="Montserrat" pitchFamily="34" charset="-120"/>
              </a:rPr>
              <a:t>“After a long and heated discussion... the toaster and I agreed I'm not</a:t>
            </a:r>
            <a:br>
              <a:rPr lang="en-US" b="1" sz="1500" dirty="0" smtClean="0">
                <a:solidFill>
                  <a:srgbClr val="000000">
                    <a:alpha val="90000"/>
                  </a:srgbClr>
                </a:solidFill>
                <a:latin typeface="Montserrat" pitchFamily="34" charset="0"/>
                <a:ea typeface="Montserrat" pitchFamily="34" charset="-122"/>
                <a:cs typeface="Montserrat" pitchFamily="34" charset="-120"/>
              </a:rPr>
            </a:br>
            <a:r>
              <a:rPr lang="en-US" b="1" sz="1500" dirty="0" smtClean="0">
                <a:solidFill>
                  <a:srgbClr val="000000">
                    <a:alpha val="90000"/>
                  </a:srgbClr>
                </a:solidFill>
                <a:latin typeface="Montserrat" pitchFamily="34" charset="0"/>
                <a:ea typeface="Montserrat" pitchFamily="34" charset="-122"/>
                <a:cs typeface="Montserrat" pitchFamily="34" charset="-120"/>
              </a:rPr>
              <a:t>crazy.”</a:t>
            </a:r>
            <a:r>
              <a:rPr lang="en-US" sz="1500" dirty="0" smtClean="0">
                <a:solidFill>
                  <a:srgbClr val="000000">
                    <a:alpha val="90000"/>
                  </a:srgbClr>
                </a:solidFill>
                <a:latin typeface="Montserrat" pitchFamily="34" charset="0"/>
                <a:ea typeface="Montserrat" pitchFamily="34" charset="-122"/>
                <a:cs typeface="Montserrat" pitchFamily="34" charset="-120"/>
              </a:rPr>
              <a:t> Unknown (probably Jacob)</a:t>
            </a:r>
            <a:endParaRPr lang="en-US" dirty="0"/>
          </a:p>
        </p:txBody>
      </p:sp>
      <p:sp>
        <p:nvSpPr>
          <p:cNvPr id="4" name="Object 3"/>
          <p:cNvSpPr/>
          <p:nvPr/>
        </p:nvSpPr>
        <p:spPr>
          <a:xfrm>
            <a:off x="0" y="0"/>
            <a:ext cx="3691257" cy="6865808"/>
          </a:xfrm>
          <a:prstGeom prst="rect">
            <a:avLst/>
          </a:prstGeom>
          <a:solidFill>
            <a:srgbClr val="000000">
              <a:alpha val="0000"/>
            </a:srgbClr>
          </a:solidFill>
        </p:spPr>
      </p:sp>
      <p:pic>
        <p:nvPicPr>
          <p:cNvPr id="5" name="Object 4" descr="preencoded.png">    </p:cNvPr>
          <p:cNvPicPr>
            <a:picLocks noChangeAspect="1"/>
          </p:cNvPicPr>
          <p:nvPr/>
        </p:nvPicPr>
        <p:blipFill>
          <a:blip r:embed="rId1"/>
          <a:srcRect l="5440" r="5440" t="0" b="0"/>
          <a:stretch/>
        </p:blipFill>
        <p:spPr>
          <a:xfrm>
            <a:off x="0" y="0"/>
            <a:ext cx="3691257" cy="6865808"/>
          </a:xfrm>
          <a:prstGeom prst="rect">
            <a:avLst/>
          </a:prstGeom>
        </p:spPr>
      </p:pic>
      <p:sp>
        <p:nvSpPr>
          <p:cNvPr id="6" name="Object 5"/>
          <p:cNvSpPr/>
          <p:nvPr/>
        </p:nvSpPr>
        <p:spPr>
          <a:xfrm>
            <a:off x="4157865" y="2441599"/>
            <a:ext cx="7554956" cy="1196993"/>
          </a:xfrm>
          <a:prstGeom prst="rect">
            <a:avLst/>
          </a:prstGeom>
          <a:solidFill>
            <a:srgbClr val="d6cd95"/>
          </a:solidFill>
        </p:spPr>
      </p:sp>
      <p:sp>
        <p:nvSpPr>
          <p:cNvPr id="7" name="Object 6"/>
          <p:cNvSpPr/>
          <p:nvPr/>
        </p:nvSpPr>
        <p:spPr>
          <a:xfrm>
            <a:off x="4443544" y="2698710"/>
            <a:ext cx="7364504" cy="235209"/>
          </a:xfrm>
          <a:prstGeom prst="rect">
            <a:avLst/>
          </a:prstGeom>
          <a:noFill/>
        </p:spPr>
        <p:txBody>
          <a:bodyPr wrap="square" rtlCol="0" anchor="t" bIns="0" lIns="0" rIns="0" tIns="0"/>
          <a:lstStyle/>
          <a:p>
            <a:pPr algn="l">
              <a:lnSpc>
                <a:spcPts val="2604"/>
              </a:lnSpc>
              <a:spcAft>
                <a:spcPts val="600"/>
              </a:spcAft>
              <a:buNone/>
            </a:pPr>
            <a:r>
              <a:rPr lang="en-US" sz="2300" dirty="0" smtClean="0">
                <a:solidFill>
                  <a:srgbClr val="000000"/>
                </a:solidFill>
                <a:latin typeface="Montserrat Light" pitchFamily="34" charset="0"/>
                <a:ea typeface="Montserrat Light" pitchFamily="34" charset="-122"/>
                <a:cs typeface="Montserrat Light" pitchFamily="34" charset="-120"/>
              </a:rPr>
              <a:t>What conclusions have we made?</a:t>
            </a:r>
            <a:endParaRPr lang="en-US" dirty="0"/>
          </a:p>
        </p:txBody>
      </p:sp>
      <p:sp>
        <p:nvSpPr>
          <p:cNvPr id="8" name="Object 7"/>
          <p:cNvSpPr/>
          <p:nvPr/>
        </p:nvSpPr>
        <p:spPr>
          <a:xfrm>
            <a:off x="4443544" y="3191030"/>
            <a:ext cx="7364504" cy="161885"/>
          </a:xfrm>
          <a:prstGeom prst="rect">
            <a:avLst/>
          </a:prstGeom>
          <a:noFill/>
        </p:spPr>
        <p:txBody>
          <a:bodyPr wrap="square" rtlCol="0" anchor="t" bIns="0" lIns="0" rIns="0" tIns="0"/>
          <a:lstStyle/>
          <a:p>
            <a:pPr algn="l">
              <a:lnSpc>
                <a:spcPts val="2100"/>
              </a:lnSpc>
              <a:spcAft>
                <a:spcPts val="600"/>
              </a:spcAft>
              <a:buNone/>
            </a:pPr>
            <a:r>
              <a:rPr lang="en-US" sz="1500" dirty="0" smtClean="0">
                <a:solidFill>
                  <a:srgbClr val="000000">
                    <a:alpha val="90000"/>
                  </a:srgbClr>
                </a:solidFill>
                <a:latin typeface="Montserrat" pitchFamily="34" charset="0"/>
                <a:ea typeface="Montserrat" pitchFamily="34" charset="-122"/>
                <a:cs typeface="Montserrat" pitchFamily="34" charset="-120"/>
              </a:rPr>
              <a:t>What were our findings?</a:t>
            </a:r>
            <a:endParaRPr lang="en-US" dirty="0"/>
          </a:p>
        </p:txBody>
      </p:sp>
      <p:sp>
        <p:nvSpPr>
          <p:cNvPr id="9" name="Object 8"/>
          <p:cNvSpPr/>
          <p:nvPr/>
        </p:nvSpPr>
        <p:spPr>
          <a:xfrm>
            <a:off x="4157865" y="4731789"/>
            <a:ext cx="7554956" cy="1196993"/>
          </a:xfrm>
          <a:prstGeom prst="rect">
            <a:avLst/>
          </a:prstGeom>
          <a:solidFill>
            <a:srgbClr val="d6cd95"/>
          </a:solidFill>
        </p:spPr>
      </p:sp>
      <p:sp>
        <p:nvSpPr>
          <p:cNvPr id="10" name="Object 9"/>
          <p:cNvSpPr/>
          <p:nvPr/>
        </p:nvSpPr>
        <p:spPr>
          <a:xfrm>
            <a:off x="4443544" y="4988900"/>
            <a:ext cx="7364504" cy="235209"/>
          </a:xfrm>
          <a:prstGeom prst="rect">
            <a:avLst/>
          </a:prstGeom>
          <a:noFill/>
        </p:spPr>
        <p:txBody>
          <a:bodyPr wrap="square" rtlCol="0" anchor="t" bIns="0" lIns="0" rIns="0" tIns="0"/>
          <a:lstStyle/>
          <a:p>
            <a:pPr algn="l">
              <a:lnSpc>
                <a:spcPts val="2604"/>
              </a:lnSpc>
              <a:spcAft>
                <a:spcPts val="600"/>
              </a:spcAft>
              <a:buNone/>
            </a:pPr>
            <a:r>
              <a:rPr lang="en-US" sz="2300" dirty="0" smtClean="0">
                <a:solidFill>
                  <a:srgbClr val="000000"/>
                </a:solidFill>
                <a:latin typeface="Montserrat Light" pitchFamily="34" charset="0"/>
                <a:ea typeface="Montserrat Light" pitchFamily="34" charset="-122"/>
                <a:cs typeface="Montserrat Light" pitchFamily="34" charset="-120"/>
              </a:rPr>
              <a:t>What conclusions have we made?</a:t>
            </a:r>
            <a:endParaRPr lang="en-US" dirty="0"/>
          </a:p>
        </p:txBody>
      </p:sp>
      <p:sp>
        <p:nvSpPr>
          <p:cNvPr id="11" name="Object 10"/>
          <p:cNvSpPr/>
          <p:nvPr/>
        </p:nvSpPr>
        <p:spPr>
          <a:xfrm>
            <a:off x="4443544" y="5481219"/>
            <a:ext cx="7364504" cy="161885"/>
          </a:xfrm>
          <a:prstGeom prst="rect">
            <a:avLst/>
          </a:prstGeom>
          <a:noFill/>
        </p:spPr>
        <p:txBody>
          <a:bodyPr wrap="square" rtlCol="0" anchor="t" bIns="0" lIns="0" rIns="0" tIns="0"/>
          <a:lstStyle/>
          <a:p>
            <a:pPr algn="l">
              <a:lnSpc>
                <a:spcPts val="2100"/>
              </a:lnSpc>
              <a:spcAft>
                <a:spcPts val="600"/>
              </a:spcAft>
              <a:buNone/>
            </a:pPr>
            <a:r>
              <a:rPr lang="en-US" sz="1500" dirty="0" smtClean="0">
                <a:solidFill>
                  <a:srgbClr val="000000">
                    <a:alpha val="90000"/>
                  </a:srgbClr>
                </a:solidFill>
                <a:latin typeface="Montserrat" pitchFamily="34" charset="0"/>
                <a:ea typeface="Montserrat" pitchFamily="34" charset="-122"/>
                <a:cs typeface="Montserrat" pitchFamily="34" charset="-120"/>
              </a:rPr>
              <a:t>What can we infer?</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d6cd95"/>
        </a:solidFill>
        <a:effectLst/>
      </p:bgPr>
    </p:bg>
    <p:spTree>
      <p:nvGrpSpPr>
        <p:cNvPr id="1" name=""/>
        <p:cNvGrpSpPr/>
        <p:nvPr/>
      </p:nvGrpSpPr>
      <p:grpSpPr>
        <a:xfrm>
          <a:off x="0" y="0"/>
          <a:ext cx="0" cy="0"/>
          <a:chOff x="0" y="0"/>
          <a:chExt cx="0" cy="0"/>
        </a:xfrm>
      </p:grpSpPr>
      <p:sp>
        <p:nvSpPr>
          <p:cNvPr id="2" name="Object 1"/>
          <p:cNvSpPr/>
          <p:nvPr/>
        </p:nvSpPr>
        <p:spPr>
          <a:xfrm>
            <a:off x="904577" y="2741324"/>
            <a:ext cx="10379797" cy="1345070"/>
          </a:xfrm>
          <a:prstGeom prst="rect">
            <a:avLst/>
          </a:prstGeom>
          <a:noFill/>
        </p:spPr>
        <p:txBody>
          <a:bodyPr wrap="square" rtlCol="0" anchor="t" bIns="0" lIns="0" rIns="0" tIns="0"/>
          <a:lstStyle/>
          <a:p>
            <a:pPr algn="ctr">
              <a:lnSpc>
                <a:spcPts val="6221"/>
              </a:lnSpc>
              <a:spcAft>
                <a:spcPts val="600"/>
              </a:spcAft>
              <a:buNone/>
            </a:pPr>
            <a:r>
              <a:rPr lang="en-US" sz="5900" dirty="0" smtClean="0">
                <a:solidFill>
                  <a:srgbClr val="000000"/>
                </a:solidFill>
                <a:latin typeface="Montserrat ExtraLight" pitchFamily="34" charset="0"/>
                <a:ea typeface="Montserrat ExtraLight" pitchFamily="34" charset="-122"/>
                <a:cs typeface="Montserrat ExtraLight" pitchFamily="34" charset="-120"/>
              </a:rPr>
              <a:t>Postmortem. What would</a:t>
            </a:r>
            <a:br>
              <a:rPr lang="en-US" sz="5900" dirty="0" smtClean="0">
                <a:solidFill>
                  <a:srgbClr val="000000"/>
                </a:solidFill>
                <a:latin typeface="Montserrat ExtraLight" pitchFamily="34" charset="0"/>
                <a:ea typeface="Montserrat ExtraLight" pitchFamily="34" charset="-122"/>
                <a:cs typeface="Montserrat ExtraLight" pitchFamily="34" charset="-120"/>
              </a:rPr>
            </a:br>
            <a:r>
              <a:rPr lang="en-US" sz="5900" dirty="0" smtClean="0">
                <a:solidFill>
                  <a:srgbClr val="000000"/>
                </a:solidFill>
                <a:latin typeface="Montserrat ExtraLight" pitchFamily="34" charset="0"/>
                <a:ea typeface="Montserrat ExtraLight" pitchFamily="34" charset="-122"/>
                <a:cs typeface="Montserrat ExtraLight" pitchFamily="34" charset="-120"/>
              </a:rPr>
              <a:t>we research next?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95226"/>
            <a:ext cx="3791298" cy="6665833"/>
          </a:xfrm>
          <a:prstGeom prst="rect">
            <a:avLst/>
          </a:prstGeom>
          <a:solidFill>
            <a:srgbClr val="f3f0ec"/>
          </a:solidFill>
        </p:spPr>
      </p:sp>
      <p:sp>
        <p:nvSpPr>
          <p:cNvPr id="3" name="Object 2"/>
          <p:cNvSpPr/>
          <p:nvPr/>
        </p:nvSpPr>
        <p:spPr>
          <a:xfrm>
            <a:off x="1514744" y="1635986"/>
            <a:ext cx="952262" cy="0"/>
          </a:xfrm>
          <a:prstGeom prst="line">
            <a:avLst/>
          </a:prstGeom>
          <a:noFill/>
          <a:ln w="12700">
            <a:solidFill>
              <a:srgbClr val="000000">
                <a:alpha val="90000"/>
              </a:srgbClr>
            </a:solidFill>
            <a:prstDash val="solid"/>
            <a:miter lim="800000"/>
          </a:ln>
        </p:spPr>
      </p:sp>
      <p:sp>
        <p:nvSpPr>
          <p:cNvPr id="4" name="Object 3"/>
          <p:cNvSpPr/>
          <p:nvPr/>
        </p:nvSpPr>
        <p:spPr>
          <a:xfrm>
            <a:off x="350242" y="1950232"/>
            <a:ext cx="3281266" cy="1441724"/>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000000"/>
                </a:solidFill>
                <a:latin typeface="Montserrat ExtraLight" pitchFamily="34" charset="0"/>
                <a:ea typeface="Montserrat ExtraLight" pitchFamily="34" charset="-122"/>
                <a:cs typeface="Montserrat ExtraLight" pitchFamily="34" charset="-120"/>
              </a:rPr>
              <a:t> </a:t>
            </a:r>
            <a:r>
              <a:rPr lang="en-US" sz="4000" dirty="0" smtClean="0">
                <a:solidFill>
                  <a:srgbClr val="14558c"/>
                </a:solidFill>
                <a:latin typeface="Montserrat ExtraLight" pitchFamily="34" charset="0"/>
                <a:ea typeface="Montserrat ExtraLight" pitchFamily="34" charset="-122"/>
                <a:cs typeface="Montserrat ExtraLight" pitchFamily="34" charset="-120"/>
              </a:rPr>
              <a:t>CFAH</a:t>
            </a:r>
            <a:br>
              <a:rPr lang="en-US" sz="4000" dirty="0" smtClean="0">
                <a:solidFill>
                  <a:srgbClr val="14558c"/>
                </a:solidFill>
                <a:latin typeface="Montserrat ExtraLight" pitchFamily="34" charset="0"/>
                <a:ea typeface="Montserrat ExtraLight" pitchFamily="34" charset="-122"/>
                <a:cs typeface="Montserrat ExtraLight" pitchFamily="34" charset="-120"/>
              </a:rPr>
            </a:br>
            <a:r>
              <a:rPr lang="en-US" sz="4000" dirty="0" smtClean="0">
                <a:solidFill>
                  <a:srgbClr val="14558c"/>
                </a:solidFill>
                <a:latin typeface="Montserrat ExtraLight" pitchFamily="34" charset="0"/>
                <a:ea typeface="Montserrat ExtraLight" pitchFamily="34" charset="-122"/>
                <a:cs typeface="Montserrat ExtraLight" pitchFamily="34" charset="-120"/>
              </a:rPr>
              <a:t>Portfolio</a:t>
            </a:r>
            <a:br>
              <a:rPr lang="en-US" sz="4000" dirty="0" smtClean="0">
                <a:solidFill>
                  <a:srgbClr val="14558c"/>
                </a:solidFill>
                <a:latin typeface="Montserrat ExtraLight" pitchFamily="34" charset="0"/>
                <a:ea typeface="Montserrat ExtraLight" pitchFamily="34" charset="-122"/>
                <a:cs typeface="Montserrat ExtraLight" pitchFamily="34" charset="-120"/>
              </a:rPr>
            </a:br>
            <a:r>
              <a:rPr lang="en-US" sz="4000" dirty="0" smtClean="0">
                <a:solidFill>
                  <a:srgbClr val="14558c"/>
                </a:solidFill>
                <a:latin typeface="Montserrat ExtraLight" pitchFamily="34" charset="0"/>
                <a:ea typeface="Montserrat ExtraLight" pitchFamily="34" charset="-122"/>
                <a:cs typeface="Montserrat ExtraLight" pitchFamily="34" charset="-120"/>
              </a:rPr>
              <a:t>Managers</a:t>
            </a:r>
            <a:endParaRPr lang="en-US" dirty="0"/>
          </a:p>
        </p:txBody>
      </p:sp>
      <p:sp>
        <p:nvSpPr>
          <p:cNvPr id="5" name="Object 4"/>
          <p:cNvSpPr/>
          <p:nvPr/>
        </p:nvSpPr>
        <p:spPr>
          <a:xfrm>
            <a:off x="1514744" y="3725248"/>
            <a:ext cx="952262" cy="0"/>
          </a:xfrm>
          <a:prstGeom prst="line">
            <a:avLst/>
          </a:prstGeom>
          <a:noFill/>
          <a:ln w="12700">
            <a:solidFill>
              <a:srgbClr val="000000">
                <a:alpha val="90000"/>
              </a:srgbClr>
            </a:solidFill>
            <a:prstDash val="solid"/>
            <a:miter lim="800000"/>
          </a:ln>
        </p:spPr>
      </p:sp>
      <p:sp>
        <p:nvSpPr>
          <p:cNvPr id="6" name="Object 5"/>
          <p:cNvSpPr/>
          <p:nvPr/>
        </p:nvSpPr>
        <p:spPr>
          <a:xfrm>
            <a:off x="43881" y="4039495"/>
            <a:ext cx="3893989" cy="1228418"/>
          </a:xfrm>
          <a:prstGeom prst="rect">
            <a:avLst/>
          </a:prstGeom>
          <a:noFill/>
        </p:spPr>
        <p:txBody>
          <a:bodyPr wrap="square" rtlCol="0" anchor="t" bIns="0" lIns="0" rIns="0" tIns="0"/>
          <a:lstStyle/>
          <a:p>
            <a:pPr algn="ctr">
              <a:lnSpc>
                <a:spcPts val="2100"/>
              </a:lnSpc>
              <a:spcAft>
                <a:spcPts val="600"/>
              </a:spcAft>
              <a:buNone/>
            </a:pPr>
            <a:r>
              <a:rPr lang="en-US" sz="1500" i="1" dirty="0" smtClean="0">
                <a:solidFill>
                  <a:srgbClr val="000000"/>
                </a:solidFill>
                <a:latin typeface="Montserrat" pitchFamily="34" charset="0"/>
                <a:ea typeface="Montserrat" pitchFamily="34" charset="-122"/>
                <a:cs typeface="Montserrat" pitchFamily="34" charset="-120"/>
              </a:rPr>
              <a:t> “I will tell you how to become</a:t>
            </a:r>
            <a:br>
              <a:rPr lang="en-US" sz="1500" i="1" dirty="0" smtClean="0">
                <a:solidFill>
                  <a:srgbClr val="000000"/>
                </a:solidFill>
                <a:latin typeface="Montserrat" pitchFamily="34" charset="0"/>
                <a:ea typeface="Montserrat" pitchFamily="34" charset="-122"/>
                <a:cs typeface="Montserrat" pitchFamily="34" charset="-120"/>
              </a:rPr>
            </a:br>
            <a:r>
              <a:rPr lang="en-US" sz="1500" i="1" dirty="0" smtClean="0">
                <a:solidFill>
                  <a:srgbClr val="000000"/>
                </a:solidFill>
                <a:latin typeface="Montserrat" pitchFamily="34" charset="0"/>
                <a:ea typeface="Montserrat" pitchFamily="34" charset="-122"/>
                <a:cs typeface="Montserrat" pitchFamily="34" charset="-120"/>
              </a:rPr>
              <a:t>rich. Close the doors. Be fearful</a:t>
            </a:r>
            <a:br>
              <a:rPr lang="en-US" sz="1500" i="1" dirty="0" smtClean="0">
                <a:solidFill>
                  <a:srgbClr val="000000"/>
                </a:solidFill>
                <a:latin typeface="Montserrat" pitchFamily="34" charset="0"/>
                <a:ea typeface="Montserrat" pitchFamily="34" charset="-122"/>
                <a:cs typeface="Montserrat" pitchFamily="34" charset="-120"/>
              </a:rPr>
            </a:br>
            <a:r>
              <a:rPr lang="en-US" sz="1500" i="1" dirty="0" smtClean="0">
                <a:solidFill>
                  <a:srgbClr val="000000"/>
                </a:solidFill>
                <a:latin typeface="Montserrat" pitchFamily="34" charset="0"/>
                <a:ea typeface="Montserrat" pitchFamily="34" charset="-122"/>
                <a:cs typeface="Montserrat" pitchFamily="34" charset="-120"/>
              </a:rPr>
              <a:t>when others are greedy. Be</a:t>
            </a:r>
            <a:br>
              <a:rPr lang="en-US" sz="1500" i="1" dirty="0" smtClean="0">
                <a:solidFill>
                  <a:srgbClr val="000000"/>
                </a:solidFill>
                <a:latin typeface="Montserrat" pitchFamily="34" charset="0"/>
                <a:ea typeface="Montserrat" pitchFamily="34" charset="-122"/>
                <a:cs typeface="Montserrat" pitchFamily="34" charset="-120"/>
              </a:rPr>
            </a:br>
            <a:r>
              <a:rPr lang="en-US" sz="1500" i="1" dirty="0" smtClean="0">
                <a:solidFill>
                  <a:srgbClr val="000000"/>
                </a:solidFill>
                <a:latin typeface="Montserrat" pitchFamily="34" charset="0"/>
                <a:ea typeface="Montserrat" pitchFamily="34" charset="-122"/>
                <a:cs typeface="Montserrat" pitchFamily="34" charset="-120"/>
              </a:rPr>
              <a:t>greedy when others are fearful.”</a:t>
            </a:r>
            <a:br>
              <a:rPr lang="en-US" sz="1500" i="1" dirty="0" smtClean="0">
                <a:solidFill>
                  <a:srgbClr val="000000"/>
                </a:solidFill>
                <a:latin typeface="Montserrat" pitchFamily="34" charset="0"/>
                <a:ea typeface="Montserrat" pitchFamily="34" charset="-122"/>
                <a:cs typeface="Montserrat" pitchFamily="34" charset="-120"/>
              </a:rPr>
            </a:br>
            <a:r>
              <a:rPr lang="en-US" sz="1500" i="1" dirty="0" smtClean="0">
                <a:solidFill>
                  <a:srgbClr val="000000"/>
                </a:solidFill>
                <a:latin typeface="Montserrat" pitchFamily="34" charset="0"/>
                <a:ea typeface="Montserrat" pitchFamily="34" charset="-122"/>
                <a:cs typeface="Montserrat" pitchFamily="34" charset="-120"/>
              </a:rPr>
              <a:t>— Warren Buffett</a:t>
            </a:r>
            <a:endParaRPr lang="en-US" dirty="0"/>
          </a:p>
        </p:txBody>
      </p:sp>
      <p:sp>
        <p:nvSpPr>
          <p:cNvPr id="7" name="Object 6"/>
          <p:cNvSpPr/>
          <p:nvPr/>
        </p:nvSpPr>
        <p:spPr>
          <a:xfrm>
            <a:off x="4752435" y="1160331"/>
            <a:ext cx="1237940" cy="504699"/>
          </a:xfrm>
          <a:prstGeom prst="rect">
            <a:avLst/>
          </a:prstGeom>
          <a:noFill/>
        </p:spPr>
        <p:txBody>
          <a:bodyPr wrap="square" rtlCol="0" anchor="ctr" bIns="0" lIns="0" rIns="0" tIns="0"/>
          <a:lstStyle/>
          <a:p>
            <a:pPr algn="ctr">
              <a:spcAft>
                <a:spcPts val="600"/>
              </a:spcAft>
              <a:buNone/>
            </a:pPr>
            <a:r>
              <a:rPr lang="en-US" sz="1900" dirty="0" smtClean="0">
                <a:solidFill>
                  <a:srgbClr val="14558c"/>
                </a:solidFill>
                <a:latin typeface="Montserrat ExtraLight" pitchFamily="34" charset="0"/>
                <a:ea typeface="Montserrat ExtraLight" pitchFamily="34" charset="-122"/>
                <a:cs typeface="Montserrat ExtraLight" pitchFamily="34" charset="-120"/>
              </a:rPr>
              <a:t>1</a:t>
            </a:r>
            <a:endParaRPr lang="en-US" dirty="0"/>
          </a:p>
        </p:txBody>
      </p:sp>
      <p:pic>
        <p:nvPicPr>
          <p:cNvPr id="8" name="Object 7"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09272" y="1346855"/>
            <a:ext cx="38088" cy="463752"/>
          </a:xfrm>
          <a:prstGeom prst="rect">
            <a:avLst/>
          </a:prstGeom>
        </p:spPr>
      </p:pic>
      <p:sp>
        <p:nvSpPr>
          <p:cNvPr id="9" name="Object 8"/>
          <p:cNvSpPr/>
          <p:nvPr/>
        </p:nvSpPr>
        <p:spPr>
          <a:xfrm>
            <a:off x="5799923" y="1318407"/>
            <a:ext cx="2809173" cy="188548"/>
          </a:xfrm>
          <a:prstGeom prst="rect">
            <a:avLst/>
          </a:prstGeom>
          <a:noFill/>
        </p:spPr>
        <p:txBody>
          <a:bodyPr wrap="square" rtlCol="0" anchor="t" bIns="0" lIns="0" rIns="0" tIns="0"/>
          <a:lstStyle/>
          <a:p>
            <a:pPr algn="l">
              <a:lnSpc>
                <a:spcPts val="2016"/>
              </a:lnSpc>
              <a:spcAft>
                <a:spcPts val="600"/>
              </a:spcAft>
              <a:buNone/>
            </a:pPr>
            <a:r>
              <a:rPr lang="en-US" sz="1800" dirty="0" smtClean="0">
                <a:solidFill>
                  <a:srgbClr val="000000"/>
                </a:solidFill>
                <a:latin typeface="Montserrat Light" pitchFamily="34" charset="0"/>
                <a:ea typeface="Montserrat Light" pitchFamily="34" charset="-122"/>
                <a:cs typeface="Montserrat Light" pitchFamily="34" charset="-120"/>
              </a:rPr>
              <a:t>Summary</a:t>
            </a:r>
            <a:endParaRPr lang="en-US" dirty="0"/>
          </a:p>
        </p:txBody>
      </p:sp>
      <p:sp>
        <p:nvSpPr>
          <p:cNvPr id="10" name="Object 9"/>
          <p:cNvSpPr/>
          <p:nvPr/>
        </p:nvSpPr>
        <p:spPr>
          <a:xfrm>
            <a:off x="5799923" y="1668839"/>
            <a:ext cx="2809173" cy="141887"/>
          </a:xfrm>
          <a:prstGeom prst="rect">
            <a:avLst/>
          </a:prstGeom>
          <a:noFill/>
        </p:spPr>
        <p:txBody>
          <a:bodyPr wrap="square" rtlCol="0" anchor="t" bIns="0" lIns="0" rIns="0" tIns="0"/>
          <a:lstStyle/>
          <a:p>
            <a:pPr algn="l">
              <a:lnSpc>
                <a:spcPts val="1785"/>
              </a:lnSpc>
              <a:spcAft>
                <a:spcPts val="600"/>
              </a:spcAft>
              <a:buNone/>
            </a:pPr>
            <a:r>
              <a:rPr lang="en-US" sz="1300" dirty="0" smtClean="0">
                <a:solidFill>
                  <a:srgbClr val="000000">
                    <a:alpha val="90000"/>
                  </a:srgbClr>
                </a:solidFill>
                <a:latin typeface="Montserrat" pitchFamily="34" charset="0"/>
                <a:ea typeface="Montserrat" pitchFamily="34" charset="-122"/>
                <a:cs typeface="Montserrat" pitchFamily="34" charset="-120"/>
              </a:rPr>
              <a:t>and Motivation</a:t>
            </a:r>
            <a:endParaRPr lang="en-US" dirty="0"/>
          </a:p>
        </p:txBody>
      </p:sp>
      <p:sp>
        <p:nvSpPr>
          <p:cNvPr id="11" name="Object 10"/>
          <p:cNvSpPr/>
          <p:nvPr/>
        </p:nvSpPr>
        <p:spPr>
          <a:xfrm>
            <a:off x="4752435" y="2067837"/>
            <a:ext cx="1237940" cy="504699"/>
          </a:xfrm>
          <a:prstGeom prst="rect">
            <a:avLst/>
          </a:prstGeom>
          <a:noFill/>
        </p:spPr>
        <p:txBody>
          <a:bodyPr wrap="square" rtlCol="0" anchor="ctr" bIns="0" lIns="0" rIns="0" tIns="0"/>
          <a:lstStyle/>
          <a:p>
            <a:pPr algn="ctr">
              <a:spcAft>
                <a:spcPts val="600"/>
              </a:spcAft>
              <a:buNone/>
            </a:pPr>
            <a:r>
              <a:rPr lang="en-US" sz="1900" dirty="0" smtClean="0">
                <a:solidFill>
                  <a:srgbClr val="14558c"/>
                </a:solidFill>
                <a:latin typeface="Montserrat ExtraLight" pitchFamily="34" charset="0"/>
                <a:ea typeface="Montserrat ExtraLight" pitchFamily="34" charset="-122"/>
                <a:cs typeface="Montserrat ExtraLight" pitchFamily="34" charset="-120"/>
              </a:rPr>
              <a:t>2</a:t>
            </a:r>
            <a:endParaRPr lang="en-US" dirty="0"/>
          </a:p>
        </p:txBody>
      </p:sp>
      <p:pic>
        <p:nvPicPr>
          <p:cNvPr id="12" name="Object 1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9272" y="2254331"/>
            <a:ext cx="38088" cy="463752"/>
          </a:xfrm>
          <a:prstGeom prst="rect">
            <a:avLst/>
          </a:prstGeom>
        </p:spPr>
      </p:pic>
      <p:sp>
        <p:nvSpPr>
          <p:cNvPr id="13" name="Object 12"/>
          <p:cNvSpPr/>
          <p:nvPr/>
        </p:nvSpPr>
        <p:spPr>
          <a:xfrm>
            <a:off x="5799923" y="2225912"/>
            <a:ext cx="2809173" cy="188548"/>
          </a:xfrm>
          <a:prstGeom prst="rect">
            <a:avLst/>
          </a:prstGeom>
          <a:noFill/>
        </p:spPr>
        <p:txBody>
          <a:bodyPr wrap="square" rtlCol="0" anchor="t" bIns="0" lIns="0" rIns="0" tIns="0"/>
          <a:lstStyle/>
          <a:p>
            <a:pPr algn="l">
              <a:lnSpc>
                <a:spcPts val="2016"/>
              </a:lnSpc>
              <a:spcAft>
                <a:spcPts val="600"/>
              </a:spcAft>
              <a:buNone/>
            </a:pPr>
            <a:r>
              <a:rPr lang="en-US" sz="1800" dirty="0" smtClean="0">
                <a:solidFill>
                  <a:srgbClr val="000000"/>
                </a:solidFill>
                <a:latin typeface="Montserrat Light" pitchFamily="34" charset="0"/>
                <a:ea typeface="Montserrat Light" pitchFamily="34" charset="-122"/>
                <a:cs typeface="Montserrat Light" pitchFamily="34" charset="-120"/>
              </a:rPr>
              <a:t>Investor Persona</a:t>
            </a:r>
            <a:endParaRPr lang="en-US" dirty="0"/>
          </a:p>
        </p:txBody>
      </p:sp>
      <p:sp>
        <p:nvSpPr>
          <p:cNvPr id="14" name="Object 13"/>
          <p:cNvSpPr/>
          <p:nvPr/>
        </p:nvSpPr>
        <p:spPr>
          <a:xfrm>
            <a:off x="5799923" y="2576345"/>
            <a:ext cx="2809173" cy="141887"/>
          </a:xfrm>
          <a:prstGeom prst="rect">
            <a:avLst/>
          </a:prstGeom>
          <a:noFill/>
        </p:spPr>
        <p:txBody>
          <a:bodyPr wrap="square" rtlCol="0" anchor="t" bIns="0" lIns="0" rIns="0" tIns="0"/>
          <a:lstStyle/>
          <a:p>
            <a:pPr algn="l">
              <a:lnSpc>
                <a:spcPts val="1785"/>
              </a:lnSpc>
              <a:spcAft>
                <a:spcPts val="600"/>
              </a:spcAft>
              <a:buNone/>
            </a:pPr>
            <a:r>
              <a:rPr lang="en-US" sz="1300" dirty="0" smtClean="0">
                <a:solidFill>
                  <a:srgbClr val="000000">
                    <a:alpha val="90000"/>
                  </a:srgbClr>
                </a:solidFill>
                <a:latin typeface="Montserrat" pitchFamily="34" charset="0"/>
                <a:ea typeface="Montserrat" pitchFamily="34" charset="-122"/>
                <a:cs typeface="Montserrat" pitchFamily="34" charset="-120"/>
              </a:rPr>
              <a:t>Ralph Williams</a:t>
            </a:r>
            <a:endParaRPr lang="en-US" dirty="0"/>
          </a:p>
        </p:txBody>
      </p:sp>
      <p:sp>
        <p:nvSpPr>
          <p:cNvPr id="15" name="Object 14"/>
          <p:cNvSpPr/>
          <p:nvPr/>
        </p:nvSpPr>
        <p:spPr>
          <a:xfrm>
            <a:off x="4752435" y="2975342"/>
            <a:ext cx="1237940" cy="504699"/>
          </a:xfrm>
          <a:prstGeom prst="rect">
            <a:avLst/>
          </a:prstGeom>
          <a:noFill/>
        </p:spPr>
        <p:txBody>
          <a:bodyPr wrap="square" rtlCol="0" anchor="ctr" bIns="0" lIns="0" rIns="0" tIns="0"/>
          <a:lstStyle/>
          <a:p>
            <a:pPr algn="ctr">
              <a:spcAft>
                <a:spcPts val="600"/>
              </a:spcAft>
              <a:buNone/>
            </a:pPr>
            <a:r>
              <a:rPr lang="en-US" sz="1900" dirty="0" smtClean="0">
                <a:solidFill>
                  <a:srgbClr val="14558c"/>
                </a:solidFill>
                <a:latin typeface="Montserrat ExtraLight" pitchFamily="34" charset="0"/>
                <a:ea typeface="Montserrat ExtraLight" pitchFamily="34" charset="-122"/>
                <a:cs typeface="Montserrat ExtraLight" pitchFamily="34" charset="-120"/>
              </a:rPr>
              <a:t>3</a:t>
            </a:r>
            <a:endParaRPr lang="en-US" dirty="0"/>
          </a:p>
        </p:txBody>
      </p:sp>
      <p:pic>
        <p:nvPicPr>
          <p:cNvPr id="16" name="Object 15"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9272" y="3161807"/>
            <a:ext cx="38088" cy="463752"/>
          </a:xfrm>
          <a:prstGeom prst="rect">
            <a:avLst/>
          </a:prstGeom>
        </p:spPr>
      </p:pic>
      <p:sp>
        <p:nvSpPr>
          <p:cNvPr id="17" name="Object 16"/>
          <p:cNvSpPr/>
          <p:nvPr/>
        </p:nvSpPr>
        <p:spPr>
          <a:xfrm>
            <a:off x="5799923" y="3133418"/>
            <a:ext cx="2809173" cy="188548"/>
          </a:xfrm>
          <a:prstGeom prst="rect">
            <a:avLst/>
          </a:prstGeom>
          <a:noFill/>
        </p:spPr>
        <p:txBody>
          <a:bodyPr wrap="square" rtlCol="0" anchor="t" bIns="0" lIns="0" rIns="0" tIns="0"/>
          <a:lstStyle/>
          <a:p>
            <a:pPr algn="l">
              <a:lnSpc>
                <a:spcPts val="2016"/>
              </a:lnSpc>
              <a:spcAft>
                <a:spcPts val="600"/>
              </a:spcAft>
              <a:buNone/>
            </a:pPr>
            <a:r>
              <a:rPr lang="en-US" sz="1800" dirty="0" smtClean="0">
                <a:solidFill>
                  <a:srgbClr val="000000"/>
                </a:solidFill>
                <a:latin typeface="Montserrat Light" pitchFamily="34" charset="0"/>
                <a:ea typeface="Montserrat Light" pitchFamily="34" charset="-122"/>
                <a:cs typeface="Montserrat Light" pitchFamily="34" charset="-120"/>
              </a:rPr>
              <a:t>Questions</a:t>
            </a:r>
            <a:endParaRPr lang="en-US" dirty="0"/>
          </a:p>
        </p:txBody>
      </p:sp>
      <p:sp>
        <p:nvSpPr>
          <p:cNvPr id="18" name="Object 17"/>
          <p:cNvSpPr/>
          <p:nvPr/>
        </p:nvSpPr>
        <p:spPr>
          <a:xfrm>
            <a:off x="5799923" y="3483850"/>
            <a:ext cx="2809173" cy="141887"/>
          </a:xfrm>
          <a:prstGeom prst="rect">
            <a:avLst/>
          </a:prstGeom>
          <a:noFill/>
        </p:spPr>
        <p:txBody>
          <a:bodyPr wrap="square" rtlCol="0" anchor="t" bIns="0" lIns="0" rIns="0" tIns="0"/>
          <a:lstStyle/>
          <a:p>
            <a:pPr algn="l">
              <a:lnSpc>
                <a:spcPts val="1785"/>
              </a:lnSpc>
              <a:spcAft>
                <a:spcPts val="600"/>
              </a:spcAft>
              <a:buNone/>
            </a:pPr>
            <a:r>
              <a:rPr lang="en-US" sz="1300" dirty="0" smtClean="0">
                <a:solidFill>
                  <a:srgbClr val="000000">
                    <a:alpha val="90000"/>
                  </a:srgbClr>
                </a:solidFill>
                <a:latin typeface="Montserrat" pitchFamily="34" charset="0"/>
                <a:ea typeface="Montserrat" pitchFamily="34" charset="-122"/>
                <a:cs typeface="Montserrat" pitchFamily="34" charset="-120"/>
              </a:rPr>
              <a:t>and Data</a:t>
            </a:r>
            <a:endParaRPr lang="en-US" dirty="0"/>
          </a:p>
        </p:txBody>
      </p:sp>
      <p:sp>
        <p:nvSpPr>
          <p:cNvPr id="19" name="Object 18"/>
          <p:cNvSpPr/>
          <p:nvPr/>
        </p:nvSpPr>
        <p:spPr>
          <a:xfrm>
            <a:off x="4752435" y="3882848"/>
            <a:ext cx="1237940" cy="504699"/>
          </a:xfrm>
          <a:prstGeom prst="rect">
            <a:avLst/>
          </a:prstGeom>
          <a:noFill/>
        </p:spPr>
        <p:txBody>
          <a:bodyPr wrap="square" rtlCol="0" anchor="ctr" bIns="0" lIns="0" rIns="0" tIns="0"/>
          <a:lstStyle/>
          <a:p>
            <a:pPr algn="ctr">
              <a:spcAft>
                <a:spcPts val="600"/>
              </a:spcAft>
              <a:buNone/>
            </a:pPr>
            <a:r>
              <a:rPr lang="en-US" sz="1900" dirty="0" smtClean="0">
                <a:solidFill>
                  <a:srgbClr val="14558c"/>
                </a:solidFill>
                <a:latin typeface="Montserrat ExtraLight" pitchFamily="34" charset="0"/>
                <a:ea typeface="Montserrat ExtraLight" pitchFamily="34" charset="-122"/>
                <a:cs typeface="Montserrat ExtraLight" pitchFamily="34" charset="-120"/>
              </a:rPr>
              <a:t>4</a:t>
            </a:r>
            <a:endParaRPr lang="en-US" dirty="0"/>
          </a:p>
        </p:txBody>
      </p:sp>
      <p:pic>
        <p:nvPicPr>
          <p:cNvPr id="20" name="Object 19"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09272" y="4069431"/>
            <a:ext cx="38088" cy="463752"/>
          </a:xfrm>
          <a:prstGeom prst="rect">
            <a:avLst/>
          </a:prstGeom>
        </p:spPr>
      </p:pic>
      <p:sp>
        <p:nvSpPr>
          <p:cNvPr id="21" name="Object 20"/>
          <p:cNvSpPr/>
          <p:nvPr/>
        </p:nvSpPr>
        <p:spPr>
          <a:xfrm>
            <a:off x="5799923" y="4040923"/>
            <a:ext cx="2809173" cy="188548"/>
          </a:xfrm>
          <a:prstGeom prst="rect">
            <a:avLst/>
          </a:prstGeom>
          <a:noFill/>
        </p:spPr>
        <p:txBody>
          <a:bodyPr wrap="square" rtlCol="0" anchor="t" bIns="0" lIns="0" rIns="0" tIns="0"/>
          <a:lstStyle/>
          <a:p>
            <a:pPr algn="l">
              <a:lnSpc>
                <a:spcPts val="2016"/>
              </a:lnSpc>
              <a:spcAft>
                <a:spcPts val="600"/>
              </a:spcAft>
              <a:buNone/>
            </a:pPr>
            <a:r>
              <a:rPr lang="en-US" sz="1800" dirty="0" smtClean="0">
                <a:solidFill>
                  <a:srgbClr val="000000"/>
                </a:solidFill>
                <a:latin typeface="Montserrat Light" pitchFamily="34" charset="0"/>
                <a:ea typeface="Montserrat Light" pitchFamily="34" charset="-122"/>
                <a:cs typeface="Montserrat Light" pitchFamily="34" charset="-120"/>
              </a:rPr>
              <a:t>Data Cleanup</a:t>
            </a:r>
            <a:endParaRPr lang="en-US" dirty="0"/>
          </a:p>
        </p:txBody>
      </p:sp>
      <p:sp>
        <p:nvSpPr>
          <p:cNvPr id="22" name="Object 21"/>
          <p:cNvSpPr/>
          <p:nvPr/>
        </p:nvSpPr>
        <p:spPr>
          <a:xfrm>
            <a:off x="5799923" y="4391356"/>
            <a:ext cx="2809173" cy="141887"/>
          </a:xfrm>
          <a:prstGeom prst="rect">
            <a:avLst/>
          </a:prstGeom>
          <a:noFill/>
        </p:spPr>
        <p:txBody>
          <a:bodyPr wrap="square" rtlCol="0" anchor="t" bIns="0" lIns="0" rIns="0" tIns="0"/>
          <a:lstStyle/>
          <a:p>
            <a:pPr algn="l">
              <a:lnSpc>
                <a:spcPts val="1785"/>
              </a:lnSpc>
              <a:spcAft>
                <a:spcPts val="600"/>
              </a:spcAft>
              <a:buNone/>
            </a:pPr>
            <a:r>
              <a:rPr lang="en-US" sz="1300" dirty="0" smtClean="0">
                <a:solidFill>
                  <a:srgbClr val="000000">
                    <a:alpha val="90000"/>
                  </a:srgbClr>
                </a:solidFill>
                <a:latin typeface="Montserrat" pitchFamily="34" charset="0"/>
                <a:ea typeface="Montserrat" pitchFamily="34" charset="-122"/>
                <a:cs typeface="Montserrat" pitchFamily="34" charset="-120"/>
              </a:rPr>
              <a:t>and Exploration</a:t>
            </a:r>
            <a:endParaRPr lang="en-US" dirty="0"/>
          </a:p>
        </p:txBody>
      </p:sp>
      <p:sp>
        <p:nvSpPr>
          <p:cNvPr id="23" name="Object 22"/>
          <p:cNvSpPr/>
          <p:nvPr/>
        </p:nvSpPr>
        <p:spPr>
          <a:xfrm>
            <a:off x="4752435" y="4790353"/>
            <a:ext cx="1237940" cy="504699"/>
          </a:xfrm>
          <a:prstGeom prst="rect">
            <a:avLst/>
          </a:prstGeom>
          <a:noFill/>
        </p:spPr>
        <p:txBody>
          <a:bodyPr wrap="square" rtlCol="0" anchor="ctr" bIns="0" lIns="0" rIns="0" tIns="0"/>
          <a:lstStyle/>
          <a:p>
            <a:pPr algn="ctr">
              <a:spcAft>
                <a:spcPts val="600"/>
              </a:spcAft>
              <a:buNone/>
            </a:pPr>
            <a:r>
              <a:rPr lang="en-US" sz="1900" dirty="0" smtClean="0">
                <a:solidFill>
                  <a:srgbClr val="14558c"/>
                </a:solidFill>
                <a:latin typeface="Montserrat ExtraLight" pitchFamily="34" charset="0"/>
                <a:ea typeface="Montserrat ExtraLight" pitchFamily="34" charset="-122"/>
                <a:cs typeface="Montserrat ExtraLight" pitchFamily="34" charset="-120"/>
              </a:rPr>
              <a:t>5</a:t>
            </a:r>
            <a:endParaRPr lang="en-US" dirty="0"/>
          </a:p>
        </p:txBody>
      </p:sp>
      <p:pic>
        <p:nvPicPr>
          <p:cNvPr id="24" name="Object 23"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9272" y="4976907"/>
            <a:ext cx="38088" cy="463752"/>
          </a:xfrm>
          <a:prstGeom prst="rect">
            <a:avLst/>
          </a:prstGeom>
        </p:spPr>
      </p:pic>
      <p:sp>
        <p:nvSpPr>
          <p:cNvPr id="25" name="Object 24"/>
          <p:cNvSpPr/>
          <p:nvPr/>
        </p:nvSpPr>
        <p:spPr>
          <a:xfrm>
            <a:off x="5799923" y="4948429"/>
            <a:ext cx="2809173" cy="188548"/>
          </a:xfrm>
          <a:prstGeom prst="rect">
            <a:avLst/>
          </a:prstGeom>
          <a:noFill/>
        </p:spPr>
        <p:txBody>
          <a:bodyPr wrap="square" rtlCol="0" anchor="t" bIns="0" lIns="0" rIns="0" tIns="0"/>
          <a:lstStyle/>
          <a:p>
            <a:pPr algn="l">
              <a:lnSpc>
                <a:spcPts val="2016"/>
              </a:lnSpc>
              <a:spcAft>
                <a:spcPts val="600"/>
              </a:spcAft>
              <a:buNone/>
            </a:pPr>
            <a:r>
              <a:rPr lang="en-US" sz="1800" dirty="0" smtClean="0">
                <a:solidFill>
                  <a:srgbClr val="000000"/>
                </a:solidFill>
                <a:latin typeface="Montserrat Light" pitchFamily="34" charset="0"/>
                <a:ea typeface="Montserrat Light" pitchFamily="34" charset="-122"/>
                <a:cs typeface="Montserrat Light" pitchFamily="34" charset="-120"/>
              </a:rPr>
              <a:t>Data Analysis</a:t>
            </a:r>
            <a:endParaRPr lang="en-US" dirty="0"/>
          </a:p>
        </p:txBody>
      </p:sp>
      <p:sp>
        <p:nvSpPr>
          <p:cNvPr id="26" name="Object 25"/>
          <p:cNvSpPr/>
          <p:nvPr/>
        </p:nvSpPr>
        <p:spPr>
          <a:xfrm>
            <a:off x="5799923" y="5298861"/>
            <a:ext cx="2809173" cy="141887"/>
          </a:xfrm>
          <a:prstGeom prst="rect">
            <a:avLst/>
          </a:prstGeom>
          <a:noFill/>
        </p:spPr>
        <p:txBody>
          <a:bodyPr wrap="square" rtlCol="0" anchor="t" bIns="0" lIns="0" rIns="0" tIns="0"/>
          <a:lstStyle/>
          <a:p>
            <a:pPr algn="l">
              <a:lnSpc>
                <a:spcPts val="1785"/>
              </a:lnSpc>
              <a:spcAft>
                <a:spcPts val="600"/>
              </a:spcAft>
              <a:buNone/>
            </a:pPr>
            <a:r>
              <a:rPr lang="en-US" sz="1300" dirty="0" smtClean="0">
                <a:solidFill>
                  <a:srgbClr val="000000">
                    <a:alpha val="90000"/>
                  </a:srgbClr>
                </a:solidFill>
                <a:latin typeface="Montserrat" pitchFamily="34" charset="0"/>
                <a:ea typeface="Montserrat" pitchFamily="34" charset="-122"/>
                <a:cs typeface="Montserrat" pitchFamily="34" charset="-120"/>
              </a:rPr>
              <a:t>and Charts</a:t>
            </a:r>
            <a:endParaRPr lang="en-US" dirty="0"/>
          </a:p>
        </p:txBody>
      </p:sp>
      <p:sp>
        <p:nvSpPr>
          <p:cNvPr id="27" name="Object 26"/>
          <p:cNvSpPr/>
          <p:nvPr/>
        </p:nvSpPr>
        <p:spPr>
          <a:xfrm>
            <a:off x="8037738" y="1160331"/>
            <a:ext cx="1237940" cy="504699"/>
          </a:xfrm>
          <a:prstGeom prst="rect">
            <a:avLst/>
          </a:prstGeom>
          <a:noFill/>
        </p:spPr>
        <p:txBody>
          <a:bodyPr wrap="square" rtlCol="0" anchor="ctr" bIns="0" lIns="0" rIns="0" tIns="0"/>
          <a:lstStyle/>
          <a:p>
            <a:pPr algn="ctr">
              <a:spcAft>
                <a:spcPts val="600"/>
              </a:spcAft>
              <a:buNone/>
            </a:pPr>
            <a:r>
              <a:rPr lang="en-US" sz="1900" dirty="0" smtClean="0">
                <a:solidFill>
                  <a:srgbClr val="14558c"/>
                </a:solidFill>
                <a:latin typeface="Montserrat ExtraLight" pitchFamily="34" charset="0"/>
                <a:ea typeface="Montserrat ExtraLight" pitchFamily="34" charset="-122"/>
                <a:cs typeface="Montserrat ExtraLight" pitchFamily="34" charset="-120"/>
              </a:rPr>
              <a:t>6</a:t>
            </a:r>
            <a:endParaRPr lang="en-US" dirty="0"/>
          </a:p>
        </p:txBody>
      </p:sp>
      <p:pic>
        <p:nvPicPr>
          <p:cNvPr id="28" name="Object 2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94576" y="1346855"/>
            <a:ext cx="38088" cy="463752"/>
          </a:xfrm>
          <a:prstGeom prst="rect">
            <a:avLst/>
          </a:prstGeom>
        </p:spPr>
      </p:pic>
      <p:sp>
        <p:nvSpPr>
          <p:cNvPr id="29" name="Object 28"/>
          <p:cNvSpPr/>
          <p:nvPr/>
        </p:nvSpPr>
        <p:spPr>
          <a:xfrm>
            <a:off x="9085226" y="1318407"/>
            <a:ext cx="2809173" cy="188548"/>
          </a:xfrm>
          <a:prstGeom prst="rect">
            <a:avLst/>
          </a:prstGeom>
          <a:noFill/>
        </p:spPr>
        <p:txBody>
          <a:bodyPr wrap="square" rtlCol="0" anchor="t" bIns="0" lIns="0" rIns="0" tIns="0"/>
          <a:lstStyle/>
          <a:p>
            <a:pPr algn="l">
              <a:lnSpc>
                <a:spcPts val="2016"/>
              </a:lnSpc>
              <a:spcAft>
                <a:spcPts val="600"/>
              </a:spcAft>
              <a:buNone/>
            </a:pPr>
            <a:r>
              <a:rPr lang="en-US" sz="1800" dirty="0" smtClean="0">
                <a:solidFill>
                  <a:srgbClr val="000000"/>
                </a:solidFill>
                <a:latin typeface="Montserrat Light" pitchFamily="34" charset="0"/>
                <a:ea typeface="Montserrat Light" pitchFamily="34" charset="-122"/>
                <a:cs typeface="Montserrat Light" pitchFamily="34" charset="-120"/>
              </a:rPr>
              <a:t>Discussion</a:t>
            </a:r>
            <a:endParaRPr lang="en-US" dirty="0"/>
          </a:p>
        </p:txBody>
      </p:sp>
      <p:sp>
        <p:nvSpPr>
          <p:cNvPr id="30" name="Object 29"/>
          <p:cNvSpPr/>
          <p:nvPr/>
        </p:nvSpPr>
        <p:spPr>
          <a:xfrm>
            <a:off x="9085226" y="1668839"/>
            <a:ext cx="2809173" cy="141887"/>
          </a:xfrm>
          <a:prstGeom prst="rect">
            <a:avLst/>
          </a:prstGeom>
          <a:noFill/>
        </p:spPr>
        <p:txBody>
          <a:bodyPr wrap="square" rtlCol="0" anchor="t" bIns="0" lIns="0" rIns="0" tIns="0"/>
          <a:lstStyle/>
          <a:p>
            <a:pPr algn="l">
              <a:lnSpc>
                <a:spcPts val="1785"/>
              </a:lnSpc>
              <a:spcAft>
                <a:spcPts val="600"/>
              </a:spcAft>
              <a:buNone/>
            </a:pPr>
            <a:r>
              <a:rPr lang="en-US" sz="1300" dirty="0" smtClean="0">
                <a:solidFill>
                  <a:srgbClr val="000000">
                    <a:alpha val="90000"/>
                  </a:srgbClr>
                </a:solidFill>
                <a:latin typeface="Montserrat" pitchFamily="34" charset="0"/>
                <a:ea typeface="Montserrat" pitchFamily="34" charset="-122"/>
                <a:cs typeface="Montserrat" pitchFamily="34" charset="-120"/>
              </a:rPr>
              <a:t>and Findings</a:t>
            </a:r>
            <a:endParaRPr lang="en-US" dirty="0"/>
          </a:p>
        </p:txBody>
      </p:sp>
      <p:sp>
        <p:nvSpPr>
          <p:cNvPr id="31" name="Object 30"/>
          <p:cNvSpPr/>
          <p:nvPr/>
        </p:nvSpPr>
        <p:spPr>
          <a:xfrm>
            <a:off x="8037738" y="2067837"/>
            <a:ext cx="1237940" cy="504699"/>
          </a:xfrm>
          <a:prstGeom prst="rect">
            <a:avLst/>
          </a:prstGeom>
          <a:noFill/>
        </p:spPr>
        <p:txBody>
          <a:bodyPr wrap="square" rtlCol="0" anchor="ctr" bIns="0" lIns="0" rIns="0" tIns="0"/>
          <a:lstStyle/>
          <a:p>
            <a:pPr algn="ctr">
              <a:spcAft>
                <a:spcPts val="600"/>
              </a:spcAft>
              <a:buNone/>
            </a:pPr>
            <a:r>
              <a:rPr lang="en-US" sz="1900" dirty="0" smtClean="0">
                <a:solidFill>
                  <a:srgbClr val="14558c"/>
                </a:solidFill>
                <a:latin typeface="Montserrat ExtraLight" pitchFamily="34" charset="0"/>
                <a:ea typeface="Montserrat ExtraLight" pitchFamily="34" charset="-122"/>
                <a:cs typeface="Montserrat ExtraLight" pitchFamily="34" charset="-120"/>
              </a:rPr>
              <a:t>7</a:t>
            </a:r>
            <a:endParaRPr lang="en-US" dirty="0"/>
          </a:p>
        </p:txBody>
      </p:sp>
      <p:pic>
        <p:nvPicPr>
          <p:cNvPr id="32" name="Object 31"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94576" y="2254331"/>
            <a:ext cx="38088" cy="463752"/>
          </a:xfrm>
          <a:prstGeom prst="rect">
            <a:avLst/>
          </a:prstGeom>
        </p:spPr>
      </p:pic>
      <p:sp>
        <p:nvSpPr>
          <p:cNvPr id="33" name="Object 32"/>
          <p:cNvSpPr/>
          <p:nvPr/>
        </p:nvSpPr>
        <p:spPr>
          <a:xfrm>
            <a:off x="9085226" y="2225912"/>
            <a:ext cx="2809173" cy="188548"/>
          </a:xfrm>
          <a:prstGeom prst="rect">
            <a:avLst/>
          </a:prstGeom>
          <a:noFill/>
        </p:spPr>
        <p:txBody>
          <a:bodyPr wrap="square" rtlCol="0" anchor="t" bIns="0" lIns="0" rIns="0" tIns="0"/>
          <a:lstStyle/>
          <a:p>
            <a:pPr algn="l">
              <a:lnSpc>
                <a:spcPts val="2016"/>
              </a:lnSpc>
              <a:spcAft>
                <a:spcPts val="600"/>
              </a:spcAft>
              <a:buNone/>
            </a:pPr>
            <a:r>
              <a:rPr lang="en-US" sz="1800" dirty="0" smtClean="0">
                <a:solidFill>
                  <a:srgbClr val="000000"/>
                </a:solidFill>
                <a:latin typeface="Montserrat Light" pitchFamily="34" charset="0"/>
                <a:ea typeface="Montserrat Light" pitchFamily="34" charset="-122"/>
                <a:cs typeface="Montserrat Light" pitchFamily="34" charset="-120"/>
              </a:rPr>
              <a:t>Postmortem</a:t>
            </a:r>
            <a:endParaRPr lang="en-US" dirty="0"/>
          </a:p>
        </p:txBody>
      </p:sp>
      <p:sp>
        <p:nvSpPr>
          <p:cNvPr id="34" name="Object 33"/>
          <p:cNvSpPr/>
          <p:nvPr/>
        </p:nvSpPr>
        <p:spPr>
          <a:xfrm>
            <a:off x="9085226" y="2576345"/>
            <a:ext cx="2809173" cy="141887"/>
          </a:xfrm>
          <a:prstGeom prst="rect">
            <a:avLst/>
          </a:prstGeom>
          <a:noFill/>
        </p:spPr>
        <p:txBody>
          <a:bodyPr wrap="square" rtlCol="0" anchor="t" bIns="0" lIns="0" rIns="0" tIns="0"/>
          <a:lstStyle/>
          <a:p>
            <a:pPr algn="l">
              <a:lnSpc>
                <a:spcPts val="1785"/>
              </a:lnSpc>
              <a:spcAft>
                <a:spcPts val="600"/>
              </a:spcAft>
              <a:buNone/>
            </a:pPr>
            <a:r>
              <a:rPr lang="en-US" sz="1300" dirty="0" smtClean="0">
                <a:solidFill>
                  <a:srgbClr val="000000">
                    <a:alpha val="90000"/>
                  </a:srgbClr>
                </a:solidFill>
                <a:latin typeface="Montserrat" pitchFamily="34" charset="0"/>
                <a:ea typeface="Montserrat" pitchFamily="34" charset="-122"/>
                <a:cs typeface="Montserrat" pitchFamily="34" charset="-120"/>
              </a:rPr>
              <a:t>We Killed It</a:t>
            </a:r>
            <a:endParaRPr lang="en-US" dirty="0"/>
          </a:p>
        </p:txBody>
      </p:sp>
      <p:sp>
        <p:nvSpPr>
          <p:cNvPr id="35" name="Object 34"/>
          <p:cNvSpPr/>
          <p:nvPr/>
        </p:nvSpPr>
        <p:spPr>
          <a:xfrm>
            <a:off x="8037738" y="2975342"/>
            <a:ext cx="1237940" cy="504699"/>
          </a:xfrm>
          <a:prstGeom prst="rect">
            <a:avLst/>
          </a:prstGeom>
          <a:noFill/>
        </p:spPr>
        <p:txBody>
          <a:bodyPr wrap="square" rtlCol="0" anchor="ctr" bIns="0" lIns="0" rIns="0" tIns="0"/>
          <a:lstStyle/>
          <a:p>
            <a:pPr algn="ctr">
              <a:spcAft>
                <a:spcPts val="600"/>
              </a:spcAft>
              <a:buNone/>
            </a:pPr>
            <a:r>
              <a:rPr lang="en-US" sz="1900" dirty="0" smtClean="0">
                <a:solidFill>
                  <a:srgbClr val="14558c"/>
                </a:solidFill>
                <a:latin typeface="Montserrat ExtraLight" pitchFamily="34" charset="0"/>
                <a:ea typeface="Montserrat ExtraLight" pitchFamily="34" charset="-122"/>
                <a:cs typeface="Montserrat ExtraLight" pitchFamily="34" charset="-120"/>
              </a:rPr>
              <a:t>8</a:t>
            </a:r>
            <a:endParaRPr lang="en-US" dirty="0"/>
          </a:p>
        </p:txBody>
      </p:sp>
      <p:pic>
        <p:nvPicPr>
          <p:cNvPr id="36" name="Object 35"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94576" y="3161807"/>
            <a:ext cx="38088" cy="463752"/>
          </a:xfrm>
          <a:prstGeom prst="rect">
            <a:avLst/>
          </a:prstGeom>
        </p:spPr>
      </p:pic>
      <p:sp>
        <p:nvSpPr>
          <p:cNvPr id="37" name="Object 36"/>
          <p:cNvSpPr/>
          <p:nvPr/>
        </p:nvSpPr>
        <p:spPr>
          <a:xfrm>
            <a:off x="9085226" y="3133418"/>
            <a:ext cx="2809173" cy="188548"/>
          </a:xfrm>
          <a:prstGeom prst="rect">
            <a:avLst/>
          </a:prstGeom>
          <a:noFill/>
        </p:spPr>
        <p:txBody>
          <a:bodyPr wrap="square" rtlCol="0" anchor="t" bIns="0" lIns="0" rIns="0" tIns="0"/>
          <a:lstStyle/>
          <a:p>
            <a:pPr algn="l">
              <a:lnSpc>
                <a:spcPts val="2016"/>
              </a:lnSpc>
              <a:spcAft>
                <a:spcPts val="600"/>
              </a:spcAft>
              <a:buNone/>
            </a:pPr>
            <a:r>
              <a:rPr lang="en-US" sz="1800" dirty="0" smtClean="0">
                <a:solidFill>
                  <a:srgbClr val="000000"/>
                </a:solidFill>
                <a:latin typeface="Montserrat Light" pitchFamily="34" charset="0"/>
                <a:ea typeface="Montserrat Light" pitchFamily="34" charset="-122"/>
                <a:cs typeface="Montserrat Light" pitchFamily="34" charset="-120"/>
              </a:rPr>
              <a:t>Q&amp;A</a:t>
            </a:r>
            <a:endParaRPr lang="en-US" dirty="0"/>
          </a:p>
        </p:txBody>
      </p:sp>
      <p:sp>
        <p:nvSpPr>
          <p:cNvPr id="38" name="Object 37"/>
          <p:cNvSpPr/>
          <p:nvPr/>
        </p:nvSpPr>
        <p:spPr>
          <a:xfrm>
            <a:off x="9085226" y="3483850"/>
            <a:ext cx="2809173" cy="141887"/>
          </a:xfrm>
          <a:prstGeom prst="rect">
            <a:avLst/>
          </a:prstGeom>
          <a:noFill/>
        </p:spPr>
        <p:txBody>
          <a:bodyPr wrap="square" rtlCol="0" anchor="t" bIns="0" lIns="0" rIns="0" tIns="0"/>
          <a:lstStyle/>
          <a:p>
            <a:pPr algn="l">
              <a:lnSpc>
                <a:spcPts val="1785"/>
              </a:lnSpc>
              <a:spcAft>
                <a:spcPts val="600"/>
              </a:spcAft>
              <a:buNone/>
            </a:pPr>
            <a:r>
              <a:rPr lang="en-US" sz="1300" dirty="0" smtClean="0">
                <a:solidFill>
                  <a:srgbClr val="000000">
                    <a:alpha val="90000"/>
                  </a:srgbClr>
                </a:solidFill>
                <a:latin typeface="Montserrat" pitchFamily="34" charset="0"/>
                <a:ea typeface="Montserrat" pitchFamily="34" charset="-122"/>
                <a:cs typeface="Montserrat" pitchFamily="34" charset="-120"/>
              </a:rPr>
              <a:t>Open-floor</a:t>
            </a:r>
            <a:endParaRPr lang="en-US" dirty="0"/>
          </a:p>
        </p:txBody>
      </p:sp>
      <p:sp>
        <p:nvSpPr>
          <p:cNvPr id="39" name="Object 38"/>
          <p:cNvSpPr/>
          <p:nvPr/>
        </p:nvSpPr>
        <p:spPr>
          <a:xfrm>
            <a:off x="8037738" y="3882848"/>
            <a:ext cx="1237940" cy="504699"/>
          </a:xfrm>
          <a:prstGeom prst="rect">
            <a:avLst/>
          </a:prstGeom>
          <a:noFill/>
        </p:spPr>
        <p:txBody>
          <a:bodyPr wrap="square" rtlCol="0" anchor="ctr" bIns="0" lIns="0" rIns="0" tIns="0"/>
          <a:lstStyle/>
          <a:p>
            <a:pPr algn="ctr">
              <a:spcAft>
                <a:spcPts val="600"/>
              </a:spcAft>
              <a:buNone/>
            </a:pPr>
            <a:r>
              <a:rPr lang="en-US" sz="1900" dirty="0" smtClean="0">
                <a:solidFill>
                  <a:srgbClr val="14558c"/>
                </a:solidFill>
                <a:latin typeface="Montserrat ExtraLight" pitchFamily="34" charset="0"/>
                <a:ea typeface="Montserrat ExtraLight" pitchFamily="34" charset="-122"/>
                <a:cs typeface="Montserrat ExtraLight" pitchFamily="34" charset="-120"/>
              </a:rPr>
              <a:t>9</a:t>
            </a:r>
            <a:endParaRPr lang="en-US" dirty="0"/>
          </a:p>
        </p:txBody>
      </p:sp>
      <p:pic>
        <p:nvPicPr>
          <p:cNvPr id="40" name="Object 39"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894576" y="4069431"/>
            <a:ext cx="38088" cy="463752"/>
          </a:xfrm>
          <a:prstGeom prst="rect">
            <a:avLst/>
          </a:prstGeom>
        </p:spPr>
      </p:pic>
      <p:sp>
        <p:nvSpPr>
          <p:cNvPr id="41" name="Object 40"/>
          <p:cNvSpPr/>
          <p:nvPr/>
        </p:nvSpPr>
        <p:spPr>
          <a:xfrm>
            <a:off x="9085226" y="4040923"/>
            <a:ext cx="2809173" cy="188548"/>
          </a:xfrm>
          <a:prstGeom prst="rect">
            <a:avLst/>
          </a:prstGeom>
          <a:noFill/>
        </p:spPr>
        <p:txBody>
          <a:bodyPr wrap="square" rtlCol="0" anchor="t" bIns="0" lIns="0" rIns="0" tIns="0"/>
          <a:lstStyle/>
          <a:p>
            <a:pPr algn="l">
              <a:lnSpc>
                <a:spcPts val="2016"/>
              </a:lnSpc>
              <a:spcAft>
                <a:spcPts val="600"/>
              </a:spcAft>
              <a:buNone/>
            </a:pPr>
            <a:r>
              <a:rPr lang="en-US" sz="1800" dirty="0" smtClean="0">
                <a:solidFill>
                  <a:srgbClr val="000000"/>
                </a:solidFill>
                <a:latin typeface="Montserrat Light" pitchFamily="34" charset="0"/>
                <a:ea typeface="Montserrat Light" pitchFamily="34" charset="-122"/>
                <a:cs typeface="Montserrat Light" pitchFamily="34" charset="-120"/>
              </a:rPr>
              <a:t>Bonus</a:t>
            </a:r>
            <a:endParaRPr lang="en-US" dirty="0"/>
          </a:p>
        </p:txBody>
      </p:sp>
      <p:sp>
        <p:nvSpPr>
          <p:cNvPr id="42" name="Object 41"/>
          <p:cNvSpPr/>
          <p:nvPr/>
        </p:nvSpPr>
        <p:spPr>
          <a:xfrm>
            <a:off x="9085226" y="4391356"/>
            <a:ext cx="2809173" cy="141887"/>
          </a:xfrm>
          <a:prstGeom prst="rect">
            <a:avLst/>
          </a:prstGeom>
          <a:noFill/>
        </p:spPr>
        <p:txBody>
          <a:bodyPr wrap="square" rtlCol="0" anchor="t" bIns="0" lIns="0" rIns="0" tIns="0"/>
          <a:lstStyle/>
          <a:p>
            <a:pPr algn="l">
              <a:lnSpc>
                <a:spcPts val="1785"/>
              </a:lnSpc>
              <a:spcAft>
                <a:spcPts val="600"/>
              </a:spcAft>
              <a:buNone/>
            </a:pPr>
            <a:r>
              <a:rPr lang="en-US" sz="1300" dirty="0" smtClean="0">
                <a:solidFill>
                  <a:srgbClr val="000000">
                    <a:alpha val="90000"/>
                  </a:srgbClr>
                </a:solidFill>
                <a:latin typeface="Montserrat" pitchFamily="34" charset="0"/>
                <a:ea typeface="Montserrat" pitchFamily="34" charset="-122"/>
                <a:cs typeface="Montserrat" pitchFamily="34" charset="-120"/>
              </a:rPr>
              <a:t>SQL Postgres</a:t>
            </a:r>
            <a:endParaRPr lang="en-US" dirty="0"/>
          </a:p>
        </p:txBody>
      </p:sp>
      <p:sp>
        <p:nvSpPr>
          <p:cNvPr id="43" name="Object 42"/>
          <p:cNvSpPr/>
          <p:nvPr/>
        </p:nvSpPr>
        <p:spPr>
          <a:xfrm>
            <a:off x="8037738" y="4632278"/>
            <a:ext cx="1237940" cy="504699"/>
          </a:xfrm>
          <a:prstGeom prst="rect">
            <a:avLst/>
          </a:prstGeom>
          <a:noFill/>
        </p:spPr>
        <p:txBody>
          <a:bodyPr wrap="square" rtlCol="0" anchor="ctr" bIns="0" lIns="0" rIns="0" tIns="0"/>
          <a:lstStyle/>
          <a:p>
            <a:pPr algn="ctr">
              <a:spcAft>
                <a:spcPts val="600"/>
              </a:spcAft>
              <a:buNone/>
            </a:pPr>
            <a:r>
              <a:rPr lang="en-US" sz="1900" dirty="0" smtClean="0">
                <a:solidFill>
                  <a:srgbClr val="14558c"/>
                </a:solidFill>
                <a:latin typeface="Montserrat ExtraLight" pitchFamily="34" charset="0"/>
                <a:ea typeface="Montserrat ExtraLight" pitchFamily="34" charset="-122"/>
                <a:cs typeface="Montserrat ExtraLight" pitchFamily="34" charset="-120"/>
              </a:rPr>
              <a:t>10</a:t>
            </a:r>
            <a:endParaRPr lang="en-US" dirty="0"/>
          </a:p>
        </p:txBody>
      </p:sp>
      <p:pic>
        <p:nvPicPr>
          <p:cNvPr id="44" name="Object 43"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94576" y="4818892"/>
            <a:ext cx="38088" cy="690390"/>
          </a:xfrm>
          <a:prstGeom prst="rect">
            <a:avLst/>
          </a:prstGeom>
        </p:spPr>
      </p:pic>
      <p:sp>
        <p:nvSpPr>
          <p:cNvPr id="45" name="Object 44"/>
          <p:cNvSpPr/>
          <p:nvPr/>
        </p:nvSpPr>
        <p:spPr>
          <a:xfrm>
            <a:off x="9085226" y="4790353"/>
            <a:ext cx="2809173" cy="188548"/>
          </a:xfrm>
          <a:prstGeom prst="rect">
            <a:avLst/>
          </a:prstGeom>
          <a:noFill/>
        </p:spPr>
        <p:txBody>
          <a:bodyPr wrap="square" rtlCol="0" anchor="t" bIns="0" lIns="0" rIns="0" tIns="0"/>
          <a:lstStyle/>
          <a:p>
            <a:pPr algn="l">
              <a:lnSpc>
                <a:spcPts val="2016"/>
              </a:lnSpc>
              <a:spcAft>
                <a:spcPts val="600"/>
              </a:spcAft>
              <a:buNone/>
            </a:pPr>
            <a:r>
              <a:rPr lang="en-US" sz="1800" dirty="0" smtClean="0">
                <a:solidFill>
                  <a:srgbClr val="000000"/>
                </a:solidFill>
                <a:latin typeface="Montserrat Light" pitchFamily="34" charset="0"/>
                <a:ea typeface="Montserrat Light" pitchFamily="34" charset="-122"/>
                <a:cs typeface="Montserrat Light" pitchFamily="34" charset="-120"/>
              </a:rPr>
              <a:t>Appendix</a:t>
            </a:r>
            <a:endParaRPr lang="en-US" dirty="0"/>
          </a:p>
        </p:txBody>
      </p:sp>
      <p:sp>
        <p:nvSpPr>
          <p:cNvPr id="46" name="Object 45"/>
          <p:cNvSpPr/>
          <p:nvPr/>
        </p:nvSpPr>
        <p:spPr>
          <a:xfrm>
            <a:off x="9085226" y="5140786"/>
            <a:ext cx="2809173" cy="368525"/>
          </a:xfrm>
          <a:prstGeom prst="rect">
            <a:avLst/>
          </a:prstGeom>
          <a:noFill/>
        </p:spPr>
        <p:txBody>
          <a:bodyPr wrap="square" rtlCol="0" anchor="t" bIns="0" lIns="0" rIns="0" tIns="0"/>
          <a:lstStyle/>
          <a:p>
            <a:pPr algn="l">
              <a:lnSpc>
                <a:spcPts val="1785"/>
              </a:lnSpc>
              <a:spcAft>
                <a:spcPts val="600"/>
              </a:spcAft>
              <a:buNone/>
            </a:pPr>
            <a:r>
              <a:rPr lang="en-US" sz="1300" dirty="0" smtClean="0">
                <a:solidFill>
                  <a:srgbClr val="000000">
                    <a:alpha val="90000"/>
                  </a:srgbClr>
                </a:solidFill>
                <a:latin typeface="Montserrat" pitchFamily="34" charset="0"/>
                <a:ea typeface="Montserrat" pitchFamily="34" charset="-122"/>
                <a:cs typeface="Montserrat" pitchFamily="34" charset="-120"/>
              </a:rPr>
              <a:t>References, Sources,</a:t>
            </a:r>
            <a:br>
              <a:rPr lang="en-US" sz="1300" dirty="0" smtClean="0">
                <a:solidFill>
                  <a:srgbClr val="000000">
                    <a:alpha val="90000"/>
                  </a:srgbClr>
                </a:solidFill>
                <a:latin typeface="Montserrat" pitchFamily="34" charset="0"/>
                <a:ea typeface="Montserrat" pitchFamily="34" charset="-122"/>
                <a:cs typeface="Montserrat" pitchFamily="34" charset="-120"/>
              </a:rPr>
            </a:br>
            <a:r>
              <a:rPr lang="en-US" sz="1300" dirty="0" smtClean="0">
                <a:solidFill>
                  <a:srgbClr val="000000">
                    <a:alpha val="90000"/>
                  </a:srgbClr>
                </a:solidFill>
                <a:latin typeface="Montserrat" pitchFamily="34" charset="0"/>
                <a:ea typeface="Montserrat" pitchFamily="34" charset="-122"/>
                <a:cs typeface="Montserrat" pitchFamily="34" charset="-120"/>
              </a:rPr>
              <a:t>Assumptions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3f0ec"/>
        </a:solidFill>
        <a:effectLst/>
      </p:bgPr>
    </p:bg>
    <p:spTree>
      <p:nvGrpSpPr>
        <p:cNvPr id="1" name=""/>
        <p:cNvGrpSpPr/>
        <p:nvPr/>
      </p:nvGrpSpPr>
      <p:grpSpPr>
        <a:xfrm>
          <a:off x="0" y="0"/>
          <a:ext cx="0" cy="0"/>
          <a:chOff x="0" y="0"/>
          <a:chExt cx="0" cy="0"/>
        </a:xfrm>
      </p:grpSpPr>
      <p:sp>
        <p:nvSpPr>
          <p:cNvPr id="2" name="Object 1"/>
          <p:cNvSpPr/>
          <p:nvPr/>
        </p:nvSpPr>
        <p:spPr>
          <a:xfrm>
            <a:off x="476131" y="476131"/>
            <a:ext cx="11246213" cy="2547554"/>
          </a:xfrm>
          <a:prstGeom prst="rect">
            <a:avLst/>
          </a:prstGeom>
          <a:solidFill>
            <a:srgbClr val="000000">
              <a:alpha val="0000"/>
            </a:srgbClr>
          </a:solidFill>
        </p:spPr>
      </p:sp>
      <p:pic>
        <p:nvPicPr>
          <p:cNvPr id="3" name="Object 2" descr="preencoded.png">    </p:cNvPr>
          <p:cNvPicPr>
            <a:picLocks noChangeAspect="1"/>
          </p:cNvPicPr>
          <p:nvPr/>
        </p:nvPicPr>
        <p:blipFill>
          <a:blip r:embed="rId1"/>
          <a:srcRect l="0" r="0" t="33004" b="33004"/>
          <a:stretch/>
        </p:blipFill>
        <p:spPr>
          <a:xfrm>
            <a:off x="476131" y="476131"/>
            <a:ext cx="11246213" cy="2547554"/>
          </a:xfrm>
          <a:prstGeom prst="rect">
            <a:avLst/>
          </a:prstGeom>
        </p:spPr>
      </p:pic>
      <p:sp>
        <p:nvSpPr>
          <p:cNvPr id="4" name="Object 3"/>
          <p:cNvSpPr/>
          <p:nvPr/>
        </p:nvSpPr>
        <p:spPr>
          <a:xfrm>
            <a:off x="772475" y="4174367"/>
            <a:ext cx="10644002" cy="1255081"/>
          </a:xfrm>
          <a:prstGeom prst="rect">
            <a:avLst/>
          </a:prstGeom>
          <a:noFill/>
        </p:spPr>
        <p:txBody>
          <a:bodyPr wrap="square" rtlCol="0" anchor="t" bIns="0" lIns="0" rIns="0" tIns="0"/>
          <a:lstStyle/>
          <a:p>
            <a:pPr algn="ctr">
              <a:lnSpc>
                <a:spcPts val="14490"/>
              </a:lnSpc>
              <a:spcAft>
                <a:spcPts val="600"/>
              </a:spcAft>
              <a:buNone/>
            </a:pPr>
            <a:r>
              <a:rPr lang="en-US" sz="13800" dirty="0" smtClean="0">
                <a:solidFill>
                  <a:srgbClr val="e09f3e"/>
                </a:solidFill>
                <a:latin typeface="Montserrat ExtraLight" pitchFamily="34" charset="0"/>
                <a:ea typeface="Montserrat ExtraLight" pitchFamily="34" charset="-122"/>
                <a:cs typeface="Montserrat ExtraLight" pitchFamily="34" charset="-120"/>
              </a:rPr>
              <a:t>Questions?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000000"/>
                </a:solidFill>
                <a:latin typeface="Montserrat ExtraLight" pitchFamily="34" charset="0"/>
                <a:ea typeface="Montserrat ExtraLight" pitchFamily="34" charset="-122"/>
                <a:cs typeface="Montserrat ExtraLight" pitchFamily="34" charset="-120"/>
              </a:rPr>
              <a:t>SQL Postgres</a:t>
            </a:r>
            <a:endParaRPr lang="en-US" dirty="0"/>
          </a:p>
        </p:txBody>
      </p:sp>
      <p:sp>
        <p:nvSpPr>
          <p:cNvPr id="3" name="Object 2"/>
          <p:cNvSpPr/>
          <p:nvPr/>
        </p:nvSpPr>
        <p:spPr>
          <a:xfrm>
            <a:off x="380905" y="1847388"/>
            <a:ext cx="11427143" cy="148553"/>
          </a:xfrm>
          <a:prstGeom prst="rect">
            <a:avLst/>
          </a:prstGeom>
          <a:noFill/>
        </p:spPr>
        <p:txBody>
          <a:bodyPr wrap="square" rtlCol="0" anchor="t" bIns="0" lIns="0" rIns="0" tIns="0"/>
          <a:lstStyle/>
          <a:p>
            <a:pPr algn="ctr">
              <a:lnSpc>
                <a:spcPts val="1512"/>
              </a:lnSpc>
              <a:spcAft>
                <a:spcPts val="600"/>
              </a:spcAft>
              <a:buNone/>
            </a:pPr>
            <a:r>
              <a:rPr lang="en-US" sz="1400" dirty="0" smtClean="0">
                <a:solidFill>
                  <a:srgbClr val="000000">
                    <a:alpha val="90000"/>
                  </a:srgbClr>
                </a:solidFill>
                <a:latin typeface="Montserrat Light" pitchFamily="34" charset="0"/>
                <a:ea typeface="Montserrat Light" pitchFamily="34" charset="-122"/>
                <a:cs typeface="Montserrat Light" pitchFamily="34" charset="-120"/>
              </a:rPr>
              <a:t>CURRENT PORTFOLIO BAR PLOT USING POSTGRES SQL DATA</a:t>
            </a:r>
            <a:endParaRPr lang="en-US" dirty="0"/>
          </a:p>
        </p:txBody>
      </p:sp>
      <p:pic>
        <p:nvPicPr>
          <p:cNvPr id="4" name="Object 3" descr="preencoded.png">    </p:cNvPr>
          <p:cNvPicPr>
            <a:picLocks noChangeAspect="1"/>
          </p:cNvPicPr>
          <p:nvPr/>
        </p:nvPicPr>
        <p:blipFill>
          <a:blip r:embed="rId1"/>
          <a:srcRect l="0" r="0" t="0" b="0"/>
          <a:stretch/>
        </p:blipFill>
        <p:spPr>
          <a:xfrm>
            <a:off x="1982086" y="2382555"/>
            <a:ext cx="7962874" cy="34126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d6cd95"/>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ffffff"/>
                </a:solidFill>
                <a:latin typeface="Montserrat ExtraLight" pitchFamily="34" charset="0"/>
                <a:ea typeface="Montserrat ExtraLight" pitchFamily="34" charset="-122"/>
                <a:cs typeface="Montserrat ExtraLight" pitchFamily="34" charset="-120"/>
              </a:rPr>
              <a:t>Summary and Motivation</a:t>
            </a:r>
            <a:endParaRPr lang="en-US" dirty="0"/>
          </a:p>
        </p:txBody>
      </p:sp>
      <p:sp>
        <p:nvSpPr>
          <p:cNvPr id="3" name="Object 2"/>
          <p:cNvSpPr/>
          <p:nvPr/>
        </p:nvSpPr>
        <p:spPr>
          <a:xfrm>
            <a:off x="761810" y="1847388"/>
            <a:ext cx="11046238" cy="615161"/>
          </a:xfrm>
          <a:prstGeom prst="rect">
            <a:avLst/>
          </a:prstGeom>
          <a:noFill/>
        </p:spPr>
        <p:txBody>
          <a:bodyPr wrap="square" rtlCol="0" anchor="t" bIns="0" lIns="0" rIns="0" tIns="0"/>
          <a:lstStyle/>
          <a:p>
            <a:pPr algn="l">
              <a:lnSpc>
                <a:spcPts val="1733"/>
              </a:lnSpc>
              <a:spcAft>
                <a:spcPts val="600"/>
              </a:spcAft>
              <a:buNone/>
            </a:pPr>
            <a:r>
              <a:rPr lang="en-US" sz="1700" dirty="0" smtClean="0">
                <a:solidFill>
                  <a:srgbClr val="000000"/>
                </a:solidFill>
                <a:latin typeface="Montserrat ExtraLight" pitchFamily="34" charset="0"/>
                <a:ea typeface="Montserrat ExtraLight" pitchFamily="34" charset="-122"/>
                <a:cs typeface="Montserrat ExtraLight" pitchFamily="34" charset="-120"/>
              </a:rPr>
              <a:t>We are investment consultants, and we are going to pitch a portfolio and risk analysis to a new client,</a:t>
            </a:r>
            <a:br>
              <a:rPr lang="en-US" sz="1700" dirty="0" smtClean="0">
                <a:solidFill>
                  <a:srgbClr val="000000"/>
                </a:solidFill>
                <a:latin typeface="Montserrat ExtraLight" pitchFamily="34" charset="0"/>
                <a:ea typeface="Montserrat ExtraLight" pitchFamily="34" charset="-122"/>
                <a:cs typeface="Montserrat ExtraLight" pitchFamily="34" charset="-120"/>
              </a:rPr>
            </a:br>
            <a:r>
              <a:rPr lang="en-US" sz="1700" dirty="0" smtClean="0">
                <a:solidFill>
                  <a:srgbClr val="000000"/>
                </a:solidFill>
                <a:latin typeface="Montserrat ExtraLight" pitchFamily="34" charset="0"/>
                <a:ea typeface="Montserrat ExtraLight" pitchFamily="34" charset="-122"/>
                <a:cs typeface="Montserrat ExtraLight" pitchFamily="34" charset="-120"/>
              </a:rPr>
              <a:t>Ralph Williams, to gain his business. To prepare a suitable investment strategy, we developed a</a:t>
            </a:r>
            <a:br>
              <a:rPr lang="en-US" sz="1700" dirty="0" smtClean="0">
                <a:solidFill>
                  <a:srgbClr val="000000"/>
                </a:solidFill>
                <a:latin typeface="Montserrat ExtraLight" pitchFamily="34" charset="0"/>
                <a:ea typeface="Montserrat ExtraLight" pitchFamily="34" charset="-122"/>
                <a:cs typeface="Montserrat ExtraLight" pitchFamily="34" charset="-120"/>
              </a:rPr>
            </a:br>
            <a:r>
              <a:rPr lang="en-US" sz="1700" dirty="0" smtClean="0">
                <a:solidFill>
                  <a:srgbClr val="000000"/>
                </a:solidFill>
                <a:latin typeface="Montserrat ExtraLight" pitchFamily="34" charset="0"/>
                <a:ea typeface="Montserrat ExtraLight" pitchFamily="34" charset="-122"/>
                <a:cs typeface="Montserrat ExtraLight" pitchFamily="34" charset="-120"/>
              </a:rPr>
              <a:t>portfolio that matches the investor. Through the discovery process, we focused on four key areas:</a:t>
            </a:r>
            <a:endParaRPr lang="en-US" dirty="0"/>
          </a:p>
        </p:txBody>
      </p:sp>
      <p:sp>
        <p:nvSpPr>
          <p:cNvPr id="4" name="Object 3"/>
          <p:cNvSpPr/>
          <p:nvPr/>
        </p:nvSpPr>
        <p:spPr>
          <a:xfrm>
            <a:off x="1047488" y="2910112"/>
            <a:ext cx="1142714" cy="409473"/>
          </a:xfrm>
          <a:prstGeom prst="rect">
            <a:avLst/>
          </a:prstGeom>
          <a:noFill/>
        </p:spPr>
        <p:txBody>
          <a:bodyPr wrap="square" rtlCol="0" anchor="ctr" bIns="0" lIns="0" rIns="0" tIns="0"/>
          <a:lstStyle/>
          <a:p>
            <a:pPr algn="ctr">
              <a:spcAft>
                <a:spcPts val="600"/>
              </a:spcAft>
              <a:buNone/>
            </a:pPr>
            <a:r>
              <a:rPr lang="en-US" sz="1400" dirty="0" smtClean="0">
                <a:solidFill>
                  <a:srgbClr val="000000"/>
                </a:solidFill>
                <a:latin typeface="Montserrat Light" pitchFamily="34" charset="0"/>
                <a:ea typeface="Montserrat Light" pitchFamily="34" charset="-122"/>
                <a:cs typeface="Montserrat Light" pitchFamily="34" charset="-120"/>
              </a:rPr>
              <a:t>1</a:t>
            </a:r>
            <a:endParaRPr lang="en-US" dirty="0"/>
          </a:p>
        </p:txBody>
      </p:sp>
      <p:sp>
        <p:nvSpPr>
          <p:cNvPr id="5" name="Object 4"/>
          <p:cNvSpPr/>
          <p:nvPr/>
        </p:nvSpPr>
        <p:spPr>
          <a:xfrm>
            <a:off x="1999750" y="2970581"/>
            <a:ext cx="4285178" cy="288535"/>
          </a:xfrm>
          <a:prstGeom prst="rect">
            <a:avLst/>
          </a:prstGeom>
          <a:noFill/>
        </p:spPr>
        <p:txBody>
          <a:bodyPr wrap="square" rtlCol="0" anchor="t" bIns="0" lIns="0" rIns="0" tIns="0"/>
          <a:lstStyle/>
          <a:p>
            <a:pPr algn="l">
              <a:lnSpc>
                <a:spcPts val="3276"/>
              </a:lnSpc>
              <a:spcAft>
                <a:spcPts val="600"/>
              </a:spcAft>
              <a:buNone/>
            </a:pPr>
            <a:r>
              <a:rPr lang="en-US" sz="2900" dirty="0" smtClean="0">
                <a:solidFill>
                  <a:srgbClr val="ffffff"/>
                </a:solidFill>
                <a:latin typeface="Montserrat Light" pitchFamily="34" charset="0"/>
                <a:ea typeface="Montserrat Light" pitchFamily="34" charset="-122"/>
                <a:cs typeface="Montserrat Light" pitchFamily="34" charset="-120"/>
              </a:rPr>
              <a:t>Investor Persona</a:t>
            </a:r>
            <a:endParaRPr lang="en-US" dirty="0"/>
          </a:p>
        </p:txBody>
      </p:sp>
      <p:sp>
        <p:nvSpPr>
          <p:cNvPr id="6" name="Object 5"/>
          <p:cNvSpPr/>
          <p:nvPr/>
        </p:nvSpPr>
        <p:spPr>
          <a:xfrm>
            <a:off x="1047488" y="3767148"/>
            <a:ext cx="1142714" cy="409473"/>
          </a:xfrm>
          <a:prstGeom prst="rect">
            <a:avLst/>
          </a:prstGeom>
          <a:noFill/>
        </p:spPr>
        <p:txBody>
          <a:bodyPr wrap="square" rtlCol="0" anchor="ctr" bIns="0" lIns="0" rIns="0" tIns="0"/>
          <a:lstStyle/>
          <a:p>
            <a:pPr algn="ctr">
              <a:spcAft>
                <a:spcPts val="600"/>
              </a:spcAft>
              <a:buNone/>
            </a:pPr>
            <a:r>
              <a:rPr lang="en-US" sz="1400" dirty="0" smtClean="0">
                <a:solidFill>
                  <a:srgbClr val="000000"/>
                </a:solidFill>
                <a:latin typeface="Montserrat Light" pitchFamily="34" charset="0"/>
                <a:ea typeface="Montserrat Light" pitchFamily="34" charset="-122"/>
                <a:cs typeface="Montserrat Light" pitchFamily="34" charset="-120"/>
              </a:rPr>
              <a:t>2</a:t>
            </a:r>
            <a:endParaRPr lang="en-US" dirty="0"/>
          </a:p>
        </p:txBody>
      </p:sp>
      <p:sp>
        <p:nvSpPr>
          <p:cNvPr id="7" name="Object 6"/>
          <p:cNvSpPr/>
          <p:nvPr/>
        </p:nvSpPr>
        <p:spPr>
          <a:xfrm>
            <a:off x="1999750" y="3827617"/>
            <a:ext cx="4285178" cy="288535"/>
          </a:xfrm>
          <a:prstGeom prst="rect">
            <a:avLst/>
          </a:prstGeom>
          <a:noFill/>
        </p:spPr>
        <p:txBody>
          <a:bodyPr wrap="square" rtlCol="0" anchor="t" bIns="0" lIns="0" rIns="0" tIns="0"/>
          <a:lstStyle/>
          <a:p>
            <a:pPr algn="l">
              <a:lnSpc>
                <a:spcPts val="3276"/>
              </a:lnSpc>
              <a:spcAft>
                <a:spcPts val="600"/>
              </a:spcAft>
              <a:buNone/>
            </a:pPr>
            <a:r>
              <a:rPr lang="en-US" sz="2900" dirty="0" smtClean="0">
                <a:solidFill>
                  <a:srgbClr val="ffffff"/>
                </a:solidFill>
                <a:latin typeface="Montserrat Light" pitchFamily="34" charset="0"/>
                <a:ea typeface="Montserrat Light" pitchFamily="34" charset="-122"/>
                <a:cs typeface="Montserrat Light" pitchFamily="34" charset="-120"/>
              </a:rPr>
              <a:t>Time Horizon</a:t>
            </a:r>
            <a:endParaRPr lang="en-US" dirty="0"/>
          </a:p>
        </p:txBody>
      </p:sp>
      <p:sp>
        <p:nvSpPr>
          <p:cNvPr id="8" name="Object 7"/>
          <p:cNvSpPr/>
          <p:nvPr/>
        </p:nvSpPr>
        <p:spPr>
          <a:xfrm>
            <a:off x="5904024" y="2910112"/>
            <a:ext cx="1142714" cy="409473"/>
          </a:xfrm>
          <a:prstGeom prst="rect">
            <a:avLst/>
          </a:prstGeom>
          <a:noFill/>
        </p:spPr>
        <p:txBody>
          <a:bodyPr wrap="square" rtlCol="0" anchor="ctr" bIns="0" lIns="0" rIns="0" tIns="0"/>
          <a:lstStyle/>
          <a:p>
            <a:pPr algn="ctr">
              <a:spcAft>
                <a:spcPts val="600"/>
              </a:spcAft>
              <a:buNone/>
            </a:pPr>
            <a:r>
              <a:rPr lang="en-US" sz="1400" dirty="0" smtClean="0">
                <a:solidFill>
                  <a:srgbClr val="000000"/>
                </a:solidFill>
                <a:latin typeface="Montserrat Light" pitchFamily="34" charset="0"/>
                <a:ea typeface="Montserrat Light" pitchFamily="34" charset="-122"/>
                <a:cs typeface="Montserrat Light" pitchFamily="34" charset="-120"/>
              </a:rPr>
              <a:t>3</a:t>
            </a:r>
            <a:endParaRPr lang="en-US" dirty="0"/>
          </a:p>
        </p:txBody>
      </p:sp>
      <p:sp>
        <p:nvSpPr>
          <p:cNvPr id="9" name="Object 8"/>
          <p:cNvSpPr/>
          <p:nvPr/>
        </p:nvSpPr>
        <p:spPr>
          <a:xfrm>
            <a:off x="6856286" y="2970581"/>
            <a:ext cx="4285178" cy="288535"/>
          </a:xfrm>
          <a:prstGeom prst="rect">
            <a:avLst/>
          </a:prstGeom>
          <a:noFill/>
        </p:spPr>
        <p:txBody>
          <a:bodyPr wrap="square" rtlCol="0" anchor="t" bIns="0" lIns="0" rIns="0" tIns="0"/>
          <a:lstStyle/>
          <a:p>
            <a:pPr algn="l">
              <a:lnSpc>
                <a:spcPts val="3276"/>
              </a:lnSpc>
              <a:spcAft>
                <a:spcPts val="600"/>
              </a:spcAft>
              <a:buNone/>
            </a:pPr>
            <a:r>
              <a:rPr lang="en-US" sz="2900" dirty="0" smtClean="0">
                <a:solidFill>
                  <a:srgbClr val="ffffff"/>
                </a:solidFill>
                <a:latin typeface="Montserrat Light" pitchFamily="34" charset="0"/>
                <a:ea typeface="Montserrat Light" pitchFamily="34" charset="-122"/>
                <a:cs typeface="Montserrat Light" pitchFamily="34" charset="-120"/>
              </a:rPr>
              <a:t>Risk Profile</a:t>
            </a:r>
            <a:endParaRPr lang="en-US" dirty="0"/>
          </a:p>
        </p:txBody>
      </p:sp>
      <p:sp>
        <p:nvSpPr>
          <p:cNvPr id="10" name="Object 9"/>
          <p:cNvSpPr/>
          <p:nvPr/>
        </p:nvSpPr>
        <p:spPr>
          <a:xfrm>
            <a:off x="5904024" y="3767148"/>
            <a:ext cx="1142714" cy="409473"/>
          </a:xfrm>
          <a:prstGeom prst="rect">
            <a:avLst/>
          </a:prstGeom>
          <a:noFill/>
        </p:spPr>
        <p:txBody>
          <a:bodyPr wrap="square" rtlCol="0" anchor="ctr" bIns="0" lIns="0" rIns="0" tIns="0"/>
          <a:lstStyle/>
          <a:p>
            <a:pPr algn="ctr">
              <a:spcAft>
                <a:spcPts val="600"/>
              </a:spcAft>
              <a:buNone/>
            </a:pPr>
            <a:r>
              <a:rPr lang="en-US" sz="1400" dirty="0" smtClean="0">
                <a:solidFill>
                  <a:srgbClr val="000000"/>
                </a:solidFill>
                <a:latin typeface="Montserrat Light" pitchFamily="34" charset="0"/>
                <a:ea typeface="Montserrat Light" pitchFamily="34" charset="-122"/>
                <a:cs typeface="Montserrat Light" pitchFamily="34" charset="-120"/>
              </a:rPr>
              <a:t>4</a:t>
            </a:r>
            <a:endParaRPr lang="en-US" dirty="0"/>
          </a:p>
        </p:txBody>
      </p:sp>
      <p:sp>
        <p:nvSpPr>
          <p:cNvPr id="11" name="Object 10"/>
          <p:cNvSpPr/>
          <p:nvPr/>
        </p:nvSpPr>
        <p:spPr>
          <a:xfrm>
            <a:off x="6856286" y="3827617"/>
            <a:ext cx="4285178" cy="288535"/>
          </a:xfrm>
          <a:prstGeom prst="rect">
            <a:avLst/>
          </a:prstGeom>
          <a:noFill/>
        </p:spPr>
        <p:txBody>
          <a:bodyPr wrap="square" rtlCol="0" anchor="t" bIns="0" lIns="0" rIns="0" tIns="0"/>
          <a:lstStyle/>
          <a:p>
            <a:pPr algn="l">
              <a:lnSpc>
                <a:spcPts val="3276"/>
              </a:lnSpc>
              <a:spcAft>
                <a:spcPts val="600"/>
              </a:spcAft>
              <a:buNone/>
            </a:pPr>
            <a:r>
              <a:rPr lang="en-US" sz="2900" dirty="0" smtClean="0">
                <a:solidFill>
                  <a:srgbClr val="ffffff"/>
                </a:solidFill>
                <a:latin typeface="Montserrat Light" pitchFamily="34" charset="0"/>
                <a:ea typeface="Montserrat Light" pitchFamily="34" charset="-122"/>
                <a:cs typeface="Montserrat Light" pitchFamily="34" charset="-120"/>
              </a:rPr>
              <a:t>Current Portfolio</a:t>
            </a:r>
            <a:endParaRPr lang="en-US" dirty="0"/>
          </a:p>
        </p:txBody>
      </p:sp>
      <p:sp>
        <p:nvSpPr>
          <p:cNvPr id="12" name="Object 11"/>
          <p:cNvSpPr/>
          <p:nvPr/>
        </p:nvSpPr>
        <p:spPr>
          <a:xfrm>
            <a:off x="761810" y="4624184"/>
            <a:ext cx="11046238" cy="1055106"/>
          </a:xfrm>
          <a:prstGeom prst="rect">
            <a:avLst/>
          </a:prstGeom>
          <a:noFill/>
        </p:spPr>
        <p:txBody>
          <a:bodyPr wrap="square" rtlCol="0" anchor="t" bIns="0" lIns="0" rIns="0" tIns="0"/>
          <a:lstStyle/>
          <a:p>
            <a:pPr algn="l">
              <a:lnSpc>
                <a:spcPts val="1733"/>
              </a:lnSpc>
              <a:spcAft>
                <a:spcPts val="600"/>
              </a:spcAft>
              <a:buNone/>
            </a:pPr>
            <a:r>
              <a:rPr lang="en-US" sz="1700" dirty="0" smtClean="0">
                <a:solidFill>
                  <a:srgbClr val="000000"/>
                </a:solidFill>
                <a:latin typeface="Montserrat ExtraLight" pitchFamily="34" charset="0"/>
                <a:ea typeface="Montserrat ExtraLight" pitchFamily="34" charset="-122"/>
                <a:cs typeface="Montserrat ExtraLight" pitchFamily="34" charset="-120"/>
              </a:rPr>
              <a:t>We found that Mr. Williams had a complicated history with investing. His knowledge was limited, time</a:t>
            </a:r>
            <a:br>
              <a:rPr lang="en-US" sz="1700" dirty="0" smtClean="0">
                <a:solidFill>
                  <a:srgbClr val="000000"/>
                </a:solidFill>
                <a:latin typeface="Montserrat ExtraLight" pitchFamily="34" charset="0"/>
                <a:ea typeface="Montserrat ExtraLight" pitchFamily="34" charset="-122"/>
                <a:cs typeface="Montserrat ExtraLight" pitchFamily="34" charset="-120"/>
              </a:rPr>
            </a:br>
            <a:r>
              <a:rPr lang="en-US" sz="1700" dirty="0" smtClean="0">
                <a:solidFill>
                  <a:srgbClr val="000000"/>
                </a:solidFill>
                <a:latin typeface="Montserrat ExtraLight" pitchFamily="34" charset="0"/>
                <a:ea typeface="Montserrat ExtraLight" pitchFamily="34" charset="-122"/>
                <a:cs typeface="Montserrat ExtraLight" pitchFamily="34" charset="-120"/>
              </a:rPr>
              <a:t>horizon was long-term, and risk was moderate - confirmed by his existing portfolio. We used his</a:t>
            </a:r>
            <a:br>
              <a:rPr lang="en-US" sz="1700" dirty="0" smtClean="0">
                <a:solidFill>
                  <a:srgbClr val="000000"/>
                </a:solidFill>
                <a:latin typeface="Montserrat ExtraLight" pitchFamily="34" charset="0"/>
                <a:ea typeface="Montserrat ExtraLight" pitchFamily="34" charset="-122"/>
                <a:cs typeface="Montserrat ExtraLight" pitchFamily="34" charset="-120"/>
              </a:rPr>
            </a:br>
            <a:r>
              <a:rPr lang="en-US" sz="1700" dirty="0" smtClean="0">
                <a:solidFill>
                  <a:srgbClr val="000000"/>
                </a:solidFill>
                <a:latin typeface="Montserrat ExtraLight" pitchFamily="34" charset="0"/>
                <a:ea typeface="Montserrat ExtraLight" pitchFamily="34" charset="-122"/>
                <a:cs typeface="Montserrat ExtraLight" pitchFamily="34" charset="-120"/>
              </a:rPr>
              <a:t>existing portfolio of 2.3 million, but he also wanted us to invest an additional 1 million in fintech stocks.</a:t>
            </a:r>
            <a:br>
              <a:rPr lang="en-US" sz="1700" dirty="0" smtClean="0">
                <a:solidFill>
                  <a:srgbClr val="000000"/>
                </a:solidFill>
                <a:latin typeface="Montserrat ExtraLight" pitchFamily="34" charset="0"/>
                <a:ea typeface="Montserrat ExtraLight" pitchFamily="34" charset="-122"/>
                <a:cs typeface="Montserrat ExtraLight" pitchFamily="34" charset="-120"/>
              </a:rPr>
            </a:br>
            <a:r>
              <a:rPr lang="en-US" sz="1700" dirty="0" smtClean="0">
                <a:solidFill>
                  <a:srgbClr val="000000"/>
                </a:solidFill>
                <a:latin typeface="Montserrat ExtraLight" pitchFamily="34" charset="0"/>
                <a:ea typeface="Montserrat ExtraLight" pitchFamily="34" charset="-122"/>
                <a:cs typeface="Montserrat ExtraLight" pitchFamily="34" charset="-120"/>
              </a:rPr>
              <a:t>He gave us a list of the top ten stocks he heard about and asked that we choose the most suitable ones</a:t>
            </a:r>
            <a:br>
              <a:rPr lang="en-US" sz="1700" dirty="0" smtClean="0">
                <a:solidFill>
                  <a:srgbClr val="000000"/>
                </a:solidFill>
                <a:latin typeface="Montserrat ExtraLight" pitchFamily="34" charset="0"/>
                <a:ea typeface="Montserrat ExtraLight" pitchFamily="34" charset="-122"/>
                <a:cs typeface="Montserrat ExtraLight" pitchFamily="34" charset="-120"/>
              </a:rPr>
            </a:br>
            <a:r>
              <a:rPr lang="en-US" sz="1700" dirty="0" smtClean="0">
                <a:solidFill>
                  <a:srgbClr val="000000"/>
                </a:solidFill>
                <a:latin typeface="Montserrat ExtraLight" pitchFamily="34" charset="0"/>
                <a:ea typeface="Montserrat ExtraLight" pitchFamily="34" charset="-122"/>
                <a:cs typeface="Montserrat ExtraLight" pitchFamily="34" charset="-120"/>
              </a:rPr>
              <a:t>to compliment his portfolio.</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3f0ec"/>
        </a:solidFill>
        <a:effectLst/>
      </p:bgPr>
    </p:bg>
    <p:spTree>
      <p:nvGrpSpPr>
        <p:cNvPr id="1" name=""/>
        <p:cNvGrpSpPr/>
        <p:nvPr/>
      </p:nvGrpSpPr>
      <p:grpSpPr>
        <a:xfrm>
          <a:off x="0" y="0"/>
          <a:ext cx="0" cy="0"/>
          <a:chOff x="0" y="0"/>
          <a:chExt cx="0" cy="0"/>
        </a:xfrm>
      </p:grpSpPr>
      <p:sp>
        <p:nvSpPr>
          <p:cNvPr id="2" name="Object 1"/>
          <p:cNvSpPr/>
          <p:nvPr/>
        </p:nvSpPr>
        <p:spPr>
          <a:xfrm>
            <a:off x="4285178" y="447563"/>
            <a:ext cx="7808547"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e09f3e"/>
                </a:solidFill>
                <a:latin typeface="Montserrat ExtraLight" pitchFamily="34" charset="0"/>
                <a:ea typeface="Montserrat ExtraLight" pitchFamily="34" charset="-122"/>
                <a:cs typeface="Montserrat ExtraLight" pitchFamily="34" charset="-120"/>
              </a:rPr>
              <a:t>Investor Persona</a:t>
            </a:r>
            <a:endParaRPr lang="en-US" dirty="0"/>
          </a:p>
        </p:txBody>
      </p:sp>
      <p:sp>
        <p:nvSpPr>
          <p:cNvPr id="3" name="Object 2"/>
          <p:cNvSpPr/>
          <p:nvPr/>
        </p:nvSpPr>
        <p:spPr>
          <a:xfrm>
            <a:off x="0" y="0"/>
            <a:ext cx="4199475" cy="6865808"/>
          </a:xfrm>
          <a:prstGeom prst="rect">
            <a:avLst/>
          </a:prstGeom>
          <a:solidFill>
            <a:srgbClr val="000000"/>
          </a:solidFill>
        </p:spPr>
      </p:sp>
      <p:pic>
        <p:nvPicPr>
          <p:cNvPr id="4" name="Object 3" descr="preencoded.png">    </p:cNvPr>
          <p:cNvPicPr>
            <a:picLocks noChangeAspect="1"/>
          </p:cNvPicPr>
          <p:nvPr/>
        </p:nvPicPr>
        <p:blipFill>
          <a:blip r:embed="rId1"/>
          <a:srcRect l="-32757" r="-32757" t="-23722" b="-23722"/>
          <a:stretch/>
        </p:blipFill>
        <p:spPr>
          <a:xfrm>
            <a:off x="19045" y="19045"/>
            <a:ext cx="4161384" cy="6827718"/>
          </a:xfrm>
          <a:prstGeom prst="rect">
            <a:avLst/>
          </a:prstGeom>
        </p:spPr>
      </p:pic>
      <p:sp>
        <p:nvSpPr>
          <p:cNvPr id="5" name="Object 4"/>
          <p:cNvSpPr/>
          <p:nvPr/>
        </p:nvSpPr>
        <p:spPr>
          <a:xfrm>
            <a:off x="0" y="0"/>
            <a:ext cx="4199475" cy="6865808"/>
          </a:xfrm>
          <a:prstGeom prst="rect">
            <a:avLst/>
          </a:prstGeom>
          <a:noFill/>
          <a:ln w="25400">
            <a:solidFill>
              <a:srgbClr val="000000"/>
            </a:solidFill>
            <a:prstDash val="solid"/>
            <a:miter lim="800000"/>
          </a:ln>
        </p:spPr>
      </p:sp>
      <p:pic>
        <p:nvPicPr>
          <p:cNvPr id="6" name="Object 5"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5056" y="2957440"/>
            <a:ext cx="71424" cy="103225"/>
          </a:xfrm>
          <a:prstGeom prst="rect">
            <a:avLst/>
          </a:prstGeom>
        </p:spPr>
      </p:pic>
      <p:pic>
        <p:nvPicPr>
          <p:cNvPr id="7" name="Object 6"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4675" y="3030954"/>
            <a:ext cx="82751" cy="100940"/>
          </a:xfrm>
          <a:prstGeom prst="rect">
            <a:avLst/>
          </a:prstGeom>
        </p:spPr>
      </p:pic>
      <p:pic>
        <p:nvPicPr>
          <p:cNvPr id="8" name="Object 7"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2425" y="2931919"/>
            <a:ext cx="87418" cy="128746"/>
          </a:xfrm>
          <a:prstGeom prst="rect">
            <a:avLst/>
          </a:prstGeom>
        </p:spPr>
      </p:pic>
      <p:pic>
        <p:nvPicPr>
          <p:cNvPr id="9" name="Object 8"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21479" y="3030954"/>
            <a:ext cx="82751" cy="100940"/>
          </a:xfrm>
          <a:prstGeom prst="rect">
            <a:avLst/>
          </a:prstGeom>
        </p:spPr>
      </p:pic>
      <p:pic>
        <p:nvPicPr>
          <p:cNvPr id="10" name="Object 9"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80741" y="3975693"/>
            <a:ext cx="212456" cy="19045"/>
          </a:xfrm>
          <a:prstGeom prst="rect">
            <a:avLst/>
          </a:prstGeom>
        </p:spPr>
      </p:pic>
      <p:pic>
        <p:nvPicPr>
          <p:cNvPr id="11" name="Object 10"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95044" y="3947125"/>
            <a:ext cx="95219" cy="76181"/>
          </a:xfrm>
          <a:prstGeom prst="rect">
            <a:avLst/>
          </a:prstGeom>
        </p:spPr>
      </p:pic>
      <p:pic>
        <p:nvPicPr>
          <p:cNvPr id="12" name="Object 11"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62425" y="4909767"/>
            <a:ext cx="44285" cy="59612"/>
          </a:xfrm>
          <a:prstGeom prst="rect">
            <a:avLst/>
          </a:prstGeom>
        </p:spPr>
      </p:pic>
      <p:pic>
        <p:nvPicPr>
          <p:cNvPr id="13" name="Object 12" descr="preencoded.png">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21479" y="4838538"/>
            <a:ext cx="82751" cy="100939"/>
          </a:xfrm>
          <a:prstGeom prst="rect">
            <a:avLst/>
          </a:prstGeom>
        </p:spPr>
      </p:pic>
      <p:pic>
        <p:nvPicPr>
          <p:cNvPr id="14" name="Object 13" descr="preencoded.png">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66574" y="4909767"/>
            <a:ext cx="49906" cy="68564"/>
          </a:xfrm>
          <a:prstGeom prst="rect">
            <a:avLst/>
          </a:prstGeom>
        </p:spPr>
      </p:pic>
      <p:pic>
        <p:nvPicPr>
          <p:cNvPr id="15" name="Object 14" descr="preencoded.png">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74675" y="4838538"/>
            <a:ext cx="82751" cy="100939"/>
          </a:xfrm>
          <a:prstGeom prst="rect">
            <a:avLst/>
          </a:prstGeom>
        </p:spPr>
      </p:pic>
      <p:pic>
        <p:nvPicPr>
          <p:cNvPr id="16" name="Object 15" descr="preencoded.png">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00184" y="3975693"/>
            <a:ext cx="197981" cy="19045"/>
          </a:xfrm>
          <a:prstGeom prst="rect">
            <a:avLst/>
          </a:prstGeom>
        </p:spPr>
      </p:pic>
      <p:pic>
        <p:nvPicPr>
          <p:cNvPr id="17" name="Object 16" descr="preencoded.png">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8642" y="3947125"/>
            <a:ext cx="95219" cy="76181"/>
          </a:xfrm>
          <a:prstGeom prst="rect">
            <a:avLst/>
          </a:prstGeom>
        </p:spPr>
      </p:pic>
      <p:pic>
        <p:nvPicPr>
          <p:cNvPr id="18" name="Object 17" descr="preencoded.png">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438287" y="1601734"/>
            <a:ext cx="1407158" cy="1407158"/>
          </a:xfrm>
          <a:prstGeom prst="rect">
            <a:avLst/>
          </a:prstGeom>
        </p:spPr>
      </p:pic>
      <p:sp>
        <p:nvSpPr>
          <p:cNvPr id="19" name="Object 18"/>
          <p:cNvSpPr/>
          <p:nvPr/>
        </p:nvSpPr>
        <p:spPr>
          <a:xfrm>
            <a:off x="6219375" y="2170130"/>
            <a:ext cx="1845177" cy="241875"/>
          </a:xfrm>
          <a:prstGeom prst="rect">
            <a:avLst/>
          </a:prstGeom>
          <a:noFill/>
        </p:spPr>
        <p:txBody>
          <a:bodyPr wrap="square" rtlCol="0" anchor="t" bIns="0" lIns="0" rIns="0" tIns="0"/>
          <a:lstStyle/>
          <a:p>
            <a:pPr algn="ctr">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43</a:t>
            </a:r>
            <a:endParaRPr lang="en-US" dirty="0"/>
          </a:p>
        </p:txBody>
      </p:sp>
      <p:pic>
        <p:nvPicPr>
          <p:cNvPr id="20" name="Object 19" descr="preencoded.png">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71406" y="1631939"/>
            <a:ext cx="1331091" cy="1346783"/>
          </a:xfrm>
          <a:prstGeom prst="rect">
            <a:avLst/>
          </a:prstGeom>
        </p:spPr>
      </p:pic>
      <p:sp>
        <p:nvSpPr>
          <p:cNvPr id="21" name="Object 20"/>
          <p:cNvSpPr/>
          <p:nvPr/>
        </p:nvSpPr>
        <p:spPr>
          <a:xfrm>
            <a:off x="8344509" y="2170130"/>
            <a:ext cx="1784863" cy="241875"/>
          </a:xfrm>
          <a:prstGeom prst="rect">
            <a:avLst/>
          </a:prstGeom>
          <a:noFill/>
        </p:spPr>
        <p:txBody>
          <a:bodyPr wrap="square" rtlCol="0" anchor="t" bIns="0" lIns="0" rIns="0" tIns="0"/>
          <a:lstStyle/>
          <a:p>
            <a:pPr algn="ctr">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Single</a:t>
            </a:r>
            <a:endParaRPr lang="en-US" dirty="0"/>
          </a:p>
        </p:txBody>
      </p:sp>
      <p:pic>
        <p:nvPicPr>
          <p:cNvPr id="22" name="Object 21" descr="preencoded.png">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60065" y="3260604"/>
            <a:ext cx="1448664" cy="1449153"/>
          </a:xfrm>
          <a:prstGeom prst="rect">
            <a:avLst/>
          </a:prstGeom>
        </p:spPr>
      </p:pic>
      <p:sp>
        <p:nvSpPr>
          <p:cNvPr id="23" name="Object 22"/>
          <p:cNvSpPr/>
          <p:nvPr/>
        </p:nvSpPr>
        <p:spPr>
          <a:xfrm>
            <a:off x="9340851" y="3849995"/>
            <a:ext cx="1887154" cy="241875"/>
          </a:xfrm>
          <a:prstGeom prst="rect">
            <a:avLst/>
          </a:prstGeom>
          <a:noFill/>
        </p:spPr>
        <p:txBody>
          <a:bodyPr wrap="square" rtlCol="0" anchor="t" bIns="0" lIns="0" rIns="0" tIns="0"/>
          <a:lstStyle/>
          <a:p>
            <a:pPr algn="ctr">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No kids</a:t>
            </a:r>
            <a:endParaRPr lang="en-US" dirty="0"/>
          </a:p>
        </p:txBody>
      </p:sp>
      <p:pic>
        <p:nvPicPr>
          <p:cNvPr id="24" name="Object 23" descr="preencoded.png">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259958" y="3055719"/>
            <a:ext cx="1858815" cy="1858815"/>
          </a:xfrm>
          <a:prstGeom prst="rect">
            <a:avLst/>
          </a:prstGeom>
        </p:spPr>
      </p:pic>
      <p:sp>
        <p:nvSpPr>
          <p:cNvPr id="25" name="Object 24"/>
          <p:cNvSpPr/>
          <p:nvPr/>
        </p:nvSpPr>
        <p:spPr>
          <a:xfrm>
            <a:off x="7041024" y="3686206"/>
            <a:ext cx="2296856" cy="241875"/>
          </a:xfrm>
          <a:prstGeom prst="rect">
            <a:avLst/>
          </a:prstGeom>
          <a:noFill/>
        </p:spPr>
        <p:txBody>
          <a:bodyPr wrap="square" rtlCol="0" anchor="t" bIns="0" lIns="0" rIns="0" tIns="0"/>
          <a:lstStyle/>
          <a:p>
            <a:pPr algn="ctr">
              <a:lnSpc>
                <a:spcPts val="2688"/>
              </a:lnSpc>
              <a:spcAft>
                <a:spcPts val="600"/>
              </a:spcAft>
              <a:buNone/>
            </a:pPr>
            <a:r>
              <a:rPr lang="en-US" sz="2400" u="sng" dirty="0" smtClean="0">
                <a:solidFill>
                  <a:srgbClr val="ffffff"/>
                </a:solidFill>
                <a:latin typeface="Montserrat Light" pitchFamily="34" charset="0"/>
                <a:ea typeface="Montserrat Light" pitchFamily="34" charset="-122"/>
                <a:cs typeface="Montserrat Light" pitchFamily="34" charset="-120"/>
                <a:hlinkClick r:id="rId57" invalidUrl="" action="" tgtFrame="" tooltip="" history="1" highlightClick="0" endSnd="0"/>
              </a:rPr>
              <a:t>Ralph</a:t>
            </a:r>
            <a:endParaRPr lang="en-US" dirty="0"/>
          </a:p>
        </p:txBody>
      </p:sp>
      <p:sp>
        <p:nvSpPr>
          <p:cNvPr id="26" name="Object 25"/>
          <p:cNvSpPr/>
          <p:nvPr/>
        </p:nvSpPr>
        <p:spPr>
          <a:xfrm>
            <a:off x="7041024" y="4013784"/>
            <a:ext cx="2296856" cy="241875"/>
          </a:xfrm>
          <a:prstGeom prst="rect">
            <a:avLst/>
          </a:prstGeom>
          <a:noFill/>
        </p:spPr>
        <p:txBody>
          <a:bodyPr wrap="square" rtlCol="0" anchor="t" bIns="0" lIns="0" rIns="0" tIns="0"/>
          <a:lstStyle/>
          <a:p>
            <a:pPr algn="ctr">
              <a:lnSpc>
                <a:spcPts val="2688"/>
              </a:lnSpc>
              <a:spcAft>
                <a:spcPts val="600"/>
              </a:spcAft>
              <a:buNone/>
            </a:pPr>
            <a:r>
              <a:rPr lang="en-US" sz="2400" dirty="0" smtClean="0">
                <a:solidFill>
                  <a:srgbClr val="ffffff"/>
                </a:solidFill>
                <a:latin typeface="Montserrat Light" pitchFamily="34" charset="0"/>
                <a:ea typeface="Montserrat Light" pitchFamily="34" charset="-122"/>
                <a:cs typeface="Montserrat Light" pitchFamily="34" charset="-120"/>
              </a:rPr>
              <a:t>Williams</a:t>
            </a:r>
            <a:endParaRPr lang="en-US" dirty="0"/>
          </a:p>
        </p:txBody>
      </p:sp>
      <p:pic>
        <p:nvPicPr>
          <p:cNvPr id="27" name="Object 26" descr="preencoded.png">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490348" y="4910100"/>
            <a:ext cx="1493164" cy="1509811"/>
          </a:xfrm>
          <a:prstGeom prst="rect">
            <a:avLst/>
          </a:prstGeom>
        </p:spPr>
      </p:pic>
      <p:sp>
        <p:nvSpPr>
          <p:cNvPr id="28" name="Object 27"/>
          <p:cNvSpPr/>
          <p:nvPr/>
        </p:nvSpPr>
        <p:spPr>
          <a:xfrm>
            <a:off x="8263003" y="5366070"/>
            <a:ext cx="1947875" cy="241875"/>
          </a:xfrm>
          <a:prstGeom prst="rect">
            <a:avLst/>
          </a:prstGeom>
          <a:noFill/>
        </p:spPr>
        <p:txBody>
          <a:bodyPr wrap="square" rtlCol="0" anchor="t" bIns="0" lIns="0" rIns="0" tIns="0"/>
          <a:lstStyle/>
          <a:p>
            <a:pPr algn="ctr">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Trust</a:t>
            </a:r>
            <a:endParaRPr lang="en-US" dirty="0"/>
          </a:p>
        </p:txBody>
      </p:sp>
      <p:sp>
        <p:nvSpPr>
          <p:cNvPr id="29" name="Object 28"/>
          <p:cNvSpPr/>
          <p:nvPr/>
        </p:nvSpPr>
        <p:spPr>
          <a:xfrm>
            <a:off x="8263003" y="5693648"/>
            <a:ext cx="1947875" cy="241875"/>
          </a:xfrm>
          <a:prstGeom prst="rect">
            <a:avLst/>
          </a:prstGeom>
          <a:noFill/>
        </p:spPr>
        <p:txBody>
          <a:bodyPr wrap="square" rtlCol="0" anchor="t" bIns="0" lIns="0" rIns="0" tIns="0"/>
          <a:lstStyle/>
          <a:p>
            <a:pPr algn="ctr">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Fund</a:t>
            </a:r>
            <a:endParaRPr lang="en-US" dirty="0"/>
          </a:p>
        </p:txBody>
      </p:sp>
      <p:pic>
        <p:nvPicPr>
          <p:cNvPr id="30" name="Object 29" descr="preencoded.png">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397520" y="4920664"/>
            <a:ext cx="1488672" cy="1488671"/>
          </a:xfrm>
          <a:prstGeom prst="rect">
            <a:avLst/>
          </a:prstGeom>
        </p:spPr>
      </p:pic>
      <p:sp>
        <p:nvSpPr>
          <p:cNvPr id="31" name="Object 30"/>
          <p:cNvSpPr/>
          <p:nvPr/>
        </p:nvSpPr>
        <p:spPr>
          <a:xfrm>
            <a:off x="6178622" y="5549857"/>
            <a:ext cx="1926683" cy="201880"/>
          </a:xfrm>
          <a:prstGeom prst="rect">
            <a:avLst/>
          </a:prstGeom>
          <a:noFill/>
        </p:spPr>
        <p:txBody>
          <a:bodyPr wrap="square" rtlCol="0" anchor="t" bIns="0" lIns="0" rIns="0" tIns="0"/>
          <a:lstStyle/>
          <a:p>
            <a:pPr algn="ctr">
              <a:lnSpc>
                <a:spcPts val="2184"/>
              </a:lnSpc>
              <a:spcAft>
                <a:spcPts val="600"/>
              </a:spcAft>
              <a:buNone/>
            </a:pPr>
            <a:r>
              <a:rPr lang="en-US" sz="2000" dirty="0" smtClean="0">
                <a:solidFill>
                  <a:srgbClr val="000000"/>
                </a:solidFill>
                <a:latin typeface="Montserrat Light" pitchFamily="34" charset="0"/>
                <a:ea typeface="Montserrat Light" pitchFamily="34" charset="-122"/>
                <a:cs typeface="Montserrat Light" pitchFamily="34" charset="-120"/>
              </a:rPr>
              <a:t>Drop-out</a:t>
            </a:r>
            <a:endParaRPr lang="en-US" dirty="0"/>
          </a:p>
        </p:txBody>
      </p:sp>
      <p:pic>
        <p:nvPicPr>
          <p:cNvPr id="32" name="Object 31" descr="preencoded.png">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355430" y="3246171"/>
            <a:ext cx="1478103" cy="1478101"/>
          </a:xfrm>
          <a:prstGeom prst="rect">
            <a:avLst/>
          </a:prstGeom>
        </p:spPr>
      </p:pic>
      <p:sp>
        <p:nvSpPr>
          <p:cNvPr id="33" name="Object 32"/>
          <p:cNvSpPr/>
          <p:nvPr/>
        </p:nvSpPr>
        <p:spPr>
          <a:xfrm>
            <a:off x="5136424" y="3849995"/>
            <a:ext cx="1916103" cy="241875"/>
          </a:xfrm>
          <a:prstGeom prst="rect">
            <a:avLst/>
          </a:prstGeom>
          <a:noFill/>
        </p:spPr>
        <p:txBody>
          <a:bodyPr wrap="square" rtlCol="0" anchor="t" bIns="0" lIns="0" rIns="0" tIns="0"/>
          <a:lstStyle/>
          <a:p>
            <a:pPr algn="ctr">
              <a:lnSpc>
                <a:spcPts val="2688"/>
              </a:lnSpc>
              <a:spcAft>
                <a:spcPts val="600"/>
              </a:spcAft>
              <a:buNone/>
            </a:pPr>
            <a:r>
              <a:rPr lang="en-US" sz="2400" dirty="0" smtClean="0">
                <a:solidFill>
                  <a:srgbClr val="000000"/>
                </a:solidFill>
                <a:latin typeface="Montserrat Light" pitchFamily="34" charset="0"/>
                <a:ea typeface="Montserrat Light" pitchFamily="34" charset="-122"/>
                <a:cs typeface="Montserrat Light" pitchFamily="34" charset="-120"/>
              </a:rPr>
              <a:t>Fintech</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e09f3e"/>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ffffff"/>
                </a:solidFill>
                <a:latin typeface="Montserrat ExtraLight" pitchFamily="34" charset="0"/>
                <a:ea typeface="Montserrat ExtraLight" pitchFamily="34" charset="-122"/>
                <a:cs typeface="Montserrat ExtraLight" pitchFamily="34" charset="-120"/>
              </a:rPr>
              <a:t>Questions and Data</a:t>
            </a:r>
            <a:endParaRPr lang="en-US" dirty="0"/>
          </a:p>
        </p:txBody>
      </p:sp>
      <p:sp>
        <p:nvSpPr>
          <p:cNvPr id="3" name="Object 2"/>
          <p:cNvSpPr/>
          <p:nvPr/>
        </p:nvSpPr>
        <p:spPr>
          <a:xfrm>
            <a:off x="95226" y="1086531"/>
            <a:ext cx="11998500" cy="188548"/>
          </a:xfrm>
          <a:prstGeom prst="rect">
            <a:avLst/>
          </a:prstGeom>
          <a:noFill/>
        </p:spPr>
        <p:txBody>
          <a:bodyPr wrap="square" rtlCol="0" anchor="t" bIns="0" lIns="0" rIns="0" tIns="0"/>
          <a:lstStyle/>
          <a:p>
            <a:pPr algn="ctr">
              <a:lnSpc>
                <a:spcPts val="2520"/>
              </a:lnSpc>
              <a:spcAft>
                <a:spcPts val="600"/>
              </a:spcAft>
              <a:buNone/>
            </a:pPr>
            <a:r>
              <a:rPr lang="en-US" b="1" sz="1800" dirty="0" smtClean="0">
                <a:solidFill>
                  <a:srgbClr val="000000">
                    <a:alpha val="90000"/>
                  </a:srgbClr>
                </a:solidFill>
                <a:latin typeface="Montserrat" pitchFamily="34" charset="0"/>
                <a:ea typeface="Montserrat" pitchFamily="34" charset="-122"/>
                <a:cs typeface="Montserrat" pitchFamily="34" charset="-120"/>
              </a:rPr>
              <a:t>Investor Profile Questionnaire</a:t>
            </a:r>
            <a:endParaRPr lang="en-US" dirty="0"/>
          </a:p>
        </p:txBody>
      </p:sp>
      <p:sp>
        <p:nvSpPr>
          <p:cNvPr id="4" name="Object 3"/>
          <p:cNvSpPr/>
          <p:nvPr/>
        </p:nvSpPr>
        <p:spPr>
          <a:xfrm>
            <a:off x="476131" y="1752162"/>
            <a:ext cx="3732867" cy="3732867"/>
          </a:xfrm>
          <a:prstGeom prst="ellipse">
            <a:avLst/>
          </a:prstGeom>
          <a:solidFill>
            <a:srgbClr val="ffffff"/>
          </a:solidFill>
        </p:spPr>
      </p:sp>
      <p:pic>
        <p:nvPicPr>
          <p:cNvPr id="5" name="Object 4"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51711" y="2685379"/>
            <a:ext cx="1181712" cy="1866433"/>
          </a:xfrm>
          <a:prstGeom prst="rect">
            <a:avLst/>
          </a:prstGeom>
        </p:spPr>
      </p:pic>
      <p:sp>
        <p:nvSpPr>
          <p:cNvPr id="6" name="Object 5"/>
          <p:cNvSpPr/>
          <p:nvPr/>
        </p:nvSpPr>
        <p:spPr>
          <a:xfrm>
            <a:off x="4685128" y="2619672"/>
            <a:ext cx="7408597" cy="255206"/>
          </a:xfrm>
          <a:prstGeom prst="rect">
            <a:avLst/>
          </a:prstGeom>
          <a:noFill/>
        </p:spPr>
        <p:txBody>
          <a:bodyPr wrap="square" rtlCol="0" anchor="t" bIns="0" lIns="0" rIns="0" tIns="0"/>
          <a:lstStyle/>
          <a:p>
            <a:pPr algn="l">
              <a:lnSpc>
                <a:spcPts val="2856"/>
              </a:lnSpc>
              <a:spcAft>
                <a:spcPts val="600"/>
              </a:spcAft>
              <a:buNone/>
            </a:pPr>
            <a:r>
              <a:rPr lang="en-US" sz="2600" dirty="0" smtClean="0">
                <a:solidFill>
                  <a:srgbClr val="ffffff"/>
                </a:solidFill>
                <a:latin typeface="Montserrat Light" pitchFamily="34" charset="0"/>
                <a:ea typeface="Montserrat Light" pitchFamily="34" charset="-122"/>
                <a:cs typeface="Montserrat Light" pitchFamily="34" charset="-120"/>
              </a:rPr>
              <a:t>Time Horizon</a:t>
            </a:r>
            <a:endParaRPr lang="en-US" dirty="0"/>
          </a:p>
        </p:txBody>
      </p:sp>
      <p:sp>
        <p:nvSpPr>
          <p:cNvPr id="7" name="Object 6"/>
          <p:cNvSpPr/>
          <p:nvPr/>
        </p:nvSpPr>
        <p:spPr>
          <a:xfrm>
            <a:off x="4685128" y="3131989"/>
            <a:ext cx="7408597" cy="1456961"/>
          </a:xfrm>
          <a:prstGeom prst="rect">
            <a:avLst/>
          </a:prstGeom>
          <a:noFill/>
        </p:spPr>
        <p:txBody>
          <a:bodyPr wrap="square" rtlCol="0" anchor="t" bIns="0" lIns="0" rIns="0" tIns="0"/>
          <a:lstStyle/>
          <a:p>
            <a:pPr algn="l">
              <a:lnSpc>
                <a:spcPts val="2100"/>
              </a:lnSpc>
              <a:spcAft>
                <a:spcPts val="600"/>
              </a:spcAft>
              <a:buNone/>
            </a:pPr>
            <a:r>
              <a:rPr lang="en-US" b="1" sz="1500" dirty="0" smtClean="0">
                <a:solidFill>
                  <a:srgbClr val="000000"/>
                </a:solidFill>
                <a:latin typeface="Montserrat" pitchFamily="34" charset="0"/>
                <a:ea typeface="Montserrat" pitchFamily="34" charset="-122"/>
                <a:cs typeface="Montserrat" pitchFamily="34" charset="-120"/>
              </a:rPr>
              <a:t>Q1. </a:t>
            </a:r>
            <a:r>
              <a:rPr lang="en-US" sz="1500" dirty="0" smtClean="0">
                <a:solidFill>
                  <a:srgbClr val="000000">
                    <a:alpha val="90000"/>
                  </a:srgbClr>
                </a:solidFill>
                <a:latin typeface="Montserrat" pitchFamily="34" charset="0"/>
                <a:ea typeface="Montserrat" pitchFamily="34" charset="-122"/>
                <a:cs typeface="Montserrat" pitchFamily="34" charset="-120"/>
              </a:rPr>
              <a:t>I plan to begin withdrawing money from my investments in:</a:t>
            </a:r>
          </a:p>
          <a:p>
            <a:pPr algn="l">
              <a:lnSpc>
                <a:spcPts val="2100"/>
              </a:lnSpc>
              <a:spcAft>
                <a:spcPts val="600"/>
              </a:spcAft>
              <a:buNone/>
            </a:pPr>
            <a:r>
              <a:rPr lang="en-US" sz="1500" dirty="0" smtClean="0">
                <a:solidFill>
                  <a:srgbClr val="000000">
                    <a:alpha val="90000"/>
                  </a:srgbClr>
                </a:solidFill>
                <a:latin typeface="Montserrat" pitchFamily="34" charset="0"/>
                <a:ea typeface="Montserrat" pitchFamily="34" charset="-122"/>
                <a:cs typeface="Montserrat" pitchFamily="34" charset="-120"/>
              </a:rPr>
              <a:t>11</a:t>
            </a:r>
            <a:r>
              <a:rPr lang="en-US" sz="1500" dirty="0" smtClean="0">
                <a:solidFill>
                  <a:srgbClr val="000000">
                    <a:alpha val="90000"/>
                  </a:srgbClr>
                </a:solidFill>
                <a:latin typeface="Montserrat" pitchFamily="34" charset="0"/>
                <a:ea typeface="Montserrat" pitchFamily="34" charset="-122"/>
                <a:cs typeface="Montserrat" pitchFamily="34" charset="-120"/>
              </a:rPr>
              <a:t> years or more </a:t>
            </a:r>
            <a:r>
              <a:rPr lang="en-US" b="1" sz="1500" dirty="0" smtClean="0">
                <a:solidFill>
                  <a:srgbClr val="000000"/>
                </a:solidFill>
                <a:latin typeface="Montserrat" pitchFamily="34" charset="0"/>
                <a:ea typeface="Montserrat" pitchFamily="34" charset="-122"/>
                <a:cs typeface="Montserrat" pitchFamily="34" charset="-120"/>
              </a:rPr>
              <a:t>(10 pts)</a:t>
            </a:r>
          </a:p>
          <a:p>
            <a:pPr algn="l">
              <a:lnSpc>
                <a:spcPts val="2100"/>
              </a:lnSpc>
              <a:spcAft>
                <a:spcPts val="600"/>
              </a:spcAft>
              <a:buNone/>
            </a:pPr>
            <a:r>
              <a:rPr lang="en-US" b="1" sz="1500" dirty="0" smtClean="0">
                <a:solidFill>
                  <a:srgbClr val="000000"/>
                </a:solidFill>
                <a:latin typeface="Montserrat" pitchFamily="34" charset="0"/>
                <a:ea typeface="Montserrat" pitchFamily="34" charset="-122"/>
                <a:cs typeface="Montserrat" pitchFamily="34" charset="-120"/>
              </a:rPr>
              <a:t>Q2</a:t>
            </a:r>
            <a:r>
              <a:rPr lang="en-US" b="1" sz="1500" dirty="0" smtClean="0">
                <a:solidFill>
                  <a:srgbClr val="000000"/>
                </a:solidFill>
                <a:latin typeface="Montserrat" pitchFamily="34" charset="0"/>
                <a:ea typeface="Montserrat" pitchFamily="34" charset="-122"/>
                <a:cs typeface="Montserrat" pitchFamily="34" charset="-120"/>
              </a:rPr>
              <a:t>. </a:t>
            </a:r>
            <a:r>
              <a:rPr lang="en-US" sz="1500" dirty="0" smtClean="0">
                <a:solidFill>
                  <a:srgbClr val="000000">
                    <a:alpha val="90000"/>
                  </a:srgbClr>
                </a:solidFill>
                <a:latin typeface="Montserrat" pitchFamily="34" charset="0"/>
                <a:ea typeface="Montserrat" pitchFamily="34" charset="-122"/>
                <a:cs typeface="Montserrat" pitchFamily="34" charset="-120"/>
              </a:rPr>
              <a:t>Once I begin withdrawing funds from my investments, I plan to</a:t>
            </a:r>
            <a:br>
              <a:rPr lang="en-US" sz="1500" dirty="0" smtClean="0">
                <a:solidFill>
                  <a:srgbClr val="000000">
                    <a:alpha val="90000"/>
                  </a:srgbClr>
                </a:solidFill>
                <a:latin typeface="Montserrat" pitchFamily="34" charset="0"/>
                <a:ea typeface="Montserrat" pitchFamily="34" charset="-122"/>
                <a:cs typeface="Montserrat" pitchFamily="34" charset="-120"/>
              </a:rPr>
            </a:br>
            <a:r>
              <a:rPr lang="en-US" sz="1500" dirty="0" smtClean="0">
                <a:solidFill>
                  <a:srgbClr val="000000">
                    <a:alpha val="90000"/>
                  </a:srgbClr>
                </a:solidFill>
                <a:latin typeface="Montserrat" pitchFamily="34" charset="0"/>
                <a:ea typeface="Montserrat" pitchFamily="34" charset="-122"/>
                <a:cs typeface="Montserrat" pitchFamily="34" charset="-120"/>
              </a:rPr>
              <a:t>spend all of the funds in:</a:t>
            </a:r>
          </a:p>
          <a:p>
            <a:pPr algn="l">
              <a:lnSpc>
                <a:spcPts val="2100"/>
              </a:lnSpc>
              <a:spcAft>
                <a:spcPts val="600"/>
              </a:spcAft>
              <a:buNone/>
            </a:pPr>
            <a:r>
              <a:rPr lang="en-US" sz="1500" dirty="0" smtClean="0">
                <a:solidFill>
                  <a:srgbClr val="000000">
                    <a:alpha val="90000"/>
                  </a:srgbClr>
                </a:solidFill>
                <a:latin typeface="Montserrat" pitchFamily="34" charset="0"/>
                <a:ea typeface="Montserrat" pitchFamily="34" charset="-122"/>
                <a:cs typeface="Montserrat" pitchFamily="34" charset="-120"/>
              </a:rPr>
              <a:t>11</a:t>
            </a:r>
            <a:r>
              <a:rPr lang="en-US" sz="1500" dirty="0" smtClean="0">
                <a:solidFill>
                  <a:srgbClr val="000000">
                    <a:alpha val="90000"/>
                  </a:srgbClr>
                </a:solidFill>
                <a:latin typeface="Montserrat" pitchFamily="34" charset="0"/>
                <a:ea typeface="Montserrat" pitchFamily="34" charset="-122"/>
                <a:cs typeface="Montserrat" pitchFamily="34" charset="-120"/>
              </a:rPr>
              <a:t> years or more</a:t>
            </a:r>
            <a:r>
              <a:rPr lang="en-US" b="1" sz="1500" dirty="0" smtClean="0">
                <a:solidFill>
                  <a:srgbClr val="000000"/>
                </a:solidFill>
                <a:latin typeface="Montserrat" pitchFamily="34" charset="0"/>
                <a:ea typeface="Montserrat" pitchFamily="34" charset="-122"/>
                <a:cs typeface="Montserrat" pitchFamily="34" charset="-120"/>
              </a:rPr>
              <a:t> (11 pts)</a:t>
            </a:r>
            <a:endParaRPr lang="en-US" dirty="0"/>
          </a:p>
        </p:txBody>
      </p:sp>
      <p:sp>
        <p:nvSpPr>
          <p:cNvPr id="8" name="Object 7"/>
          <p:cNvSpPr/>
          <p:nvPr/>
        </p:nvSpPr>
        <p:spPr>
          <a:xfrm>
            <a:off x="0" y="5961159"/>
            <a:ext cx="12188952" cy="895126"/>
          </a:xfrm>
          <a:prstGeom prst="rect">
            <a:avLst/>
          </a:prstGeom>
          <a:solidFill>
            <a:srgbClr val="ffffff"/>
          </a:solidFill>
        </p:spPr>
      </p:sp>
      <p:sp>
        <p:nvSpPr>
          <p:cNvPr id="9" name="Object 8"/>
          <p:cNvSpPr/>
          <p:nvPr/>
        </p:nvSpPr>
        <p:spPr>
          <a:xfrm>
            <a:off x="285679" y="6313496"/>
            <a:ext cx="11617595" cy="161885"/>
          </a:xfrm>
          <a:prstGeom prst="rect">
            <a:avLst/>
          </a:prstGeom>
          <a:noFill/>
        </p:spPr>
        <p:txBody>
          <a:bodyPr wrap="square" rtlCol="0" anchor="t" bIns="0" lIns="0" rIns="0" tIns="0"/>
          <a:lstStyle/>
          <a:p>
            <a:pPr algn="ctr">
              <a:lnSpc>
                <a:spcPts val="1680"/>
              </a:lnSpc>
              <a:spcAft>
                <a:spcPts val="600"/>
              </a:spcAft>
              <a:buNone/>
            </a:pPr>
            <a:r>
              <a:rPr lang="en-US" sz="1500" dirty="0" smtClean="0">
                <a:solidFill>
                  <a:srgbClr val="000000"/>
                </a:solidFill>
                <a:latin typeface="Montserrat Light" pitchFamily="34" charset="0"/>
                <a:ea typeface="Montserrat Light" pitchFamily="34" charset="-122"/>
                <a:cs typeface="Montserrat Light" pitchFamily="34" charset="-120"/>
              </a:rPr>
              <a:t>*based on Charles Schwab Investor Profile Questionnaire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e09f3e"/>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ffffff"/>
                </a:solidFill>
                <a:latin typeface="Montserrat ExtraLight" pitchFamily="34" charset="0"/>
                <a:ea typeface="Montserrat ExtraLight" pitchFamily="34" charset="-122"/>
                <a:cs typeface="Montserrat ExtraLight" pitchFamily="34" charset="-120"/>
              </a:rPr>
              <a:t>Questions and Data</a:t>
            </a:r>
            <a:endParaRPr lang="en-US" dirty="0"/>
          </a:p>
        </p:txBody>
      </p:sp>
      <p:sp>
        <p:nvSpPr>
          <p:cNvPr id="3" name="Object 2"/>
          <p:cNvSpPr/>
          <p:nvPr/>
        </p:nvSpPr>
        <p:spPr>
          <a:xfrm>
            <a:off x="95226" y="1086531"/>
            <a:ext cx="11998500" cy="188548"/>
          </a:xfrm>
          <a:prstGeom prst="rect">
            <a:avLst/>
          </a:prstGeom>
          <a:noFill/>
        </p:spPr>
        <p:txBody>
          <a:bodyPr wrap="square" rtlCol="0" anchor="t" bIns="0" lIns="0" rIns="0" tIns="0"/>
          <a:lstStyle/>
          <a:p>
            <a:pPr algn="ctr">
              <a:lnSpc>
                <a:spcPts val="2520"/>
              </a:lnSpc>
              <a:spcAft>
                <a:spcPts val="600"/>
              </a:spcAft>
              <a:buNone/>
            </a:pPr>
            <a:r>
              <a:rPr lang="en-US" b="1" sz="1800" dirty="0" smtClean="0">
                <a:solidFill>
                  <a:srgbClr val="000000">
                    <a:alpha val="90000"/>
                  </a:srgbClr>
                </a:solidFill>
                <a:latin typeface="Montserrat" pitchFamily="34" charset="0"/>
                <a:ea typeface="Montserrat" pitchFamily="34" charset="-122"/>
                <a:cs typeface="Montserrat" pitchFamily="34" charset="-120"/>
              </a:rPr>
              <a:t>Investor Profile Questionnaire</a:t>
            </a:r>
            <a:endParaRPr lang="en-US" dirty="0"/>
          </a:p>
        </p:txBody>
      </p:sp>
      <p:sp>
        <p:nvSpPr>
          <p:cNvPr id="4" name="Object 3"/>
          <p:cNvSpPr/>
          <p:nvPr/>
        </p:nvSpPr>
        <p:spPr>
          <a:xfrm>
            <a:off x="476131" y="1752162"/>
            <a:ext cx="3732867" cy="3732867"/>
          </a:xfrm>
          <a:prstGeom prst="ellipse">
            <a:avLst/>
          </a:prstGeom>
          <a:solidFill>
            <a:srgbClr val="ffffff"/>
          </a:solidFill>
        </p:spPr>
      </p:sp>
      <p:pic>
        <p:nvPicPr>
          <p:cNvPr id="5" name="Object 4"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09347" y="2736821"/>
            <a:ext cx="1866430" cy="1763549"/>
          </a:xfrm>
          <a:prstGeom prst="rect">
            <a:avLst/>
          </a:prstGeom>
        </p:spPr>
      </p:pic>
      <p:sp>
        <p:nvSpPr>
          <p:cNvPr id="6" name="Object 5"/>
          <p:cNvSpPr/>
          <p:nvPr/>
        </p:nvSpPr>
        <p:spPr>
          <a:xfrm>
            <a:off x="4685128" y="2410175"/>
            <a:ext cx="7408597" cy="255206"/>
          </a:xfrm>
          <a:prstGeom prst="rect">
            <a:avLst/>
          </a:prstGeom>
          <a:noFill/>
        </p:spPr>
        <p:txBody>
          <a:bodyPr wrap="square" rtlCol="0" anchor="t" bIns="0" lIns="0" rIns="0" tIns="0"/>
          <a:lstStyle/>
          <a:p>
            <a:pPr algn="l">
              <a:lnSpc>
                <a:spcPts val="2856"/>
              </a:lnSpc>
              <a:spcAft>
                <a:spcPts val="600"/>
              </a:spcAft>
              <a:buNone/>
            </a:pPr>
            <a:r>
              <a:rPr lang="en-US" sz="2600" dirty="0" smtClean="0">
                <a:solidFill>
                  <a:srgbClr val="ffffff"/>
                </a:solidFill>
                <a:latin typeface="Montserrat Light" pitchFamily="34" charset="0"/>
                <a:ea typeface="Montserrat Light" pitchFamily="34" charset="-122"/>
                <a:cs typeface="Montserrat Light" pitchFamily="34" charset="-120"/>
              </a:rPr>
              <a:t>Risk Tolerance</a:t>
            </a:r>
            <a:endParaRPr lang="en-US" dirty="0"/>
          </a:p>
        </p:txBody>
      </p:sp>
      <p:sp>
        <p:nvSpPr>
          <p:cNvPr id="7" name="Object 6"/>
          <p:cNvSpPr/>
          <p:nvPr/>
        </p:nvSpPr>
        <p:spPr>
          <a:xfrm>
            <a:off x="4685128" y="2922492"/>
            <a:ext cx="7408597" cy="1875956"/>
          </a:xfrm>
          <a:prstGeom prst="rect">
            <a:avLst/>
          </a:prstGeom>
          <a:noFill/>
        </p:spPr>
        <p:txBody>
          <a:bodyPr wrap="square" rtlCol="0" anchor="t" bIns="0" lIns="0" rIns="0" tIns="0"/>
          <a:lstStyle/>
          <a:p>
            <a:pPr algn="l">
              <a:lnSpc>
                <a:spcPts val="2100"/>
              </a:lnSpc>
              <a:spcAft>
                <a:spcPts val="600"/>
              </a:spcAft>
              <a:buNone/>
            </a:pPr>
            <a:r>
              <a:rPr lang="en-US" b="1" sz="1500" dirty="0" smtClean="0">
                <a:solidFill>
                  <a:srgbClr val="000000"/>
                </a:solidFill>
                <a:latin typeface="Montserrat" pitchFamily="34" charset="0"/>
                <a:ea typeface="Montserrat" pitchFamily="34" charset="-122"/>
                <a:cs typeface="Montserrat" pitchFamily="34" charset="-120"/>
              </a:rPr>
              <a:t>Q3</a:t>
            </a:r>
            <a:r>
              <a:rPr lang="en-US" sz="1500" dirty="0" smtClean="0">
                <a:solidFill>
                  <a:srgbClr val="000000">
                    <a:alpha val="90000"/>
                  </a:srgbClr>
                </a:solidFill>
                <a:latin typeface="Montserrat" pitchFamily="34" charset="0"/>
                <a:ea typeface="Montserrat" pitchFamily="34" charset="-122"/>
                <a:cs typeface="Montserrat" pitchFamily="34" charset="-120"/>
              </a:rPr>
              <a:t>. I would describe my investment knowledge as:</a:t>
            </a:r>
          </a:p>
          <a:p>
            <a:pPr algn="l">
              <a:lnSpc>
                <a:spcPts val="2100"/>
              </a:lnSpc>
              <a:spcAft>
                <a:spcPts val="600"/>
              </a:spcAft>
              <a:buNone/>
            </a:pPr>
            <a:r>
              <a:rPr lang="en-US" sz="1500" dirty="0" smtClean="0">
                <a:solidFill>
                  <a:srgbClr val="000000">
                    <a:alpha val="90000"/>
                  </a:srgbClr>
                </a:solidFill>
                <a:latin typeface="Montserrat" pitchFamily="34" charset="0"/>
                <a:ea typeface="Montserrat" pitchFamily="34" charset="-122"/>
                <a:cs typeface="Montserrat" pitchFamily="34" charset="-120"/>
              </a:rPr>
              <a:t>Limited</a:t>
            </a:r>
            <a:r>
              <a:rPr lang="en-US" sz="1500" dirty="0" smtClean="0">
                <a:solidFill>
                  <a:srgbClr val="000000">
                    <a:alpha val="90000"/>
                  </a:srgbClr>
                </a:solidFill>
                <a:latin typeface="Montserrat" pitchFamily="34" charset="0"/>
                <a:ea typeface="Montserrat" pitchFamily="34" charset="-122"/>
                <a:cs typeface="Montserrat" pitchFamily="34" charset="-120"/>
              </a:rPr>
              <a:t> </a:t>
            </a:r>
            <a:r>
              <a:rPr lang="en-US" b="1" sz="1500" dirty="0" smtClean="0">
                <a:solidFill>
                  <a:srgbClr val="000000"/>
                </a:solidFill>
                <a:latin typeface="Montserrat" pitchFamily="34" charset="0"/>
                <a:ea typeface="Montserrat" pitchFamily="34" charset="-122"/>
                <a:cs typeface="Montserrat" pitchFamily="34" charset="-120"/>
              </a:rPr>
              <a:t>(3 pts)</a:t>
            </a:r>
          </a:p>
          <a:p>
            <a:pPr algn="l">
              <a:lnSpc>
                <a:spcPts val="2100"/>
              </a:lnSpc>
              <a:spcAft>
                <a:spcPts val="600"/>
              </a:spcAft>
              <a:buNone/>
            </a:pPr>
            <a:r>
              <a:rPr lang="en-US" b="1" sz="1500" dirty="0" smtClean="0">
                <a:solidFill>
                  <a:srgbClr val="000000"/>
                </a:solidFill>
                <a:latin typeface="Montserrat" pitchFamily="34" charset="0"/>
                <a:ea typeface="Montserrat" pitchFamily="34" charset="-122"/>
                <a:cs typeface="Montserrat" pitchFamily="34" charset="-120"/>
              </a:rPr>
              <a:t>Q4</a:t>
            </a:r>
            <a:r>
              <a:rPr lang="en-US" sz="1500" dirty="0" smtClean="0">
                <a:solidFill>
                  <a:srgbClr val="000000">
                    <a:alpha val="90000"/>
                  </a:srgbClr>
                </a:solidFill>
                <a:latin typeface="Montserrat" pitchFamily="34" charset="0"/>
                <a:ea typeface="Montserrat" pitchFamily="34" charset="-122"/>
                <a:cs typeface="Montserrat" pitchFamily="34" charset="-120"/>
              </a:rPr>
              <a:t>. When I invest my money, I am: </a:t>
            </a:r>
          </a:p>
          <a:p>
            <a:pPr algn="l">
              <a:lnSpc>
                <a:spcPts val="2100"/>
              </a:lnSpc>
              <a:spcAft>
                <a:spcPts val="600"/>
              </a:spcAft>
              <a:buNone/>
            </a:pPr>
            <a:r>
              <a:rPr lang="en-US" sz="1500" dirty="0" smtClean="0">
                <a:solidFill>
                  <a:srgbClr val="000000">
                    <a:alpha val="90000"/>
                  </a:srgbClr>
                </a:solidFill>
                <a:latin typeface="Montserrat" pitchFamily="34" charset="0"/>
                <a:ea typeface="Montserrat" pitchFamily="34" charset="-122"/>
                <a:cs typeface="Montserrat" pitchFamily="34" charset="-120"/>
              </a:rPr>
              <a:t>Most</a:t>
            </a:r>
            <a:r>
              <a:rPr lang="en-US" sz="1500" dirty="0" smtClean="0">
                <a:solidFill>
                  <a:srgbClr val="000000">
                    <a:alpha val="90000"/>
                  </a:srgbClr>
                </a:solidFill>
                <a:latin typeface="Montserrat" pitchFamily="34" charset="0"/>
                <a:ea typeface="Montserrat" pitchFamily="34" charset="-122"/>
                <a:cs typeface="Montserrat" pitchFamily="34" charset="-120"/>
              </a:rPr>
              <a:t> concerned about my investment gaining value</a:t>
            </a:r>
            <a:r>
              <a:rPr lang="en-US" b="1" sz="1500" dirty="0" smtClean="0">
                <a:solidFill>
                  <a:srgbClr val="000000"/>
                </a:solidFill>
                <a:latin typeface="Montserrat" pitchFamily="34" charset="0"/>
                <a:ea typeface="Montserrat" pitchFamily="34" charset="-122"/>
                <a:cs typeface="Montserrat" pitchFamily="34" charset="-120"/>
              </a:rPr>
              <a:t> (8 pts)</a:t>
            </a:r>
          </a:p>
          <a:p>
            <a:pPr algn="l">
              <a:lnSpc>
                <a:spcPts val="2100"/>
              </a:lnSpc>
              <a:spcAft>
                <a:spcPts val="600"/>
              </a:spcAft>
              <a:buNone/>
            </a:pPr>
            <a:r>
              <a:rPr lang="en-US" b="1" sz="1500" dirty="0" smtClean="0">
                <a:solidFill>
                  <a:srgbClr val="000000"/>
                </a:solidFill>
                <a:latin typeface="Montserrat" pitchFamily="34" charset="0"/>
                <a:ea typeface="Montserrat" pitchFamily="34" charset="-122"/>
                <a:cs typeface="Montserrat" pitchFamily="34" charset="-120"/>
              </a:rPr>
              <a:t>Q5</a:t>
            </a:r>
            <a:r>
              <a:rPr lang="en-US" sz="1500" dirty="0" smtClean="0">
                <a:solidFill>
                  <a:srgbClr val="000000">
                    <a:alpha val="90000"/>
                  </a:srgbClr>
                </a:solidFill>
                <a:latin typeface="Montserrat" pitchFamily="34" charset="0"/>
                <a:ea typeface="Montserrat" pitchFamily="34" charset="-122"/>
                <a:cs typeface="Montserrat" pitchFamily="34" charset="-120"/>
              </a:rPr>
              <a:t>. Select the investments you currently own:</a:t>
            </a:r>
          </a:p>
          <a:p>
            <a:pPr algn="l">
              <a:lnSpc>
                <a:spcPts val="2100"/>
              </a:lnSpc>
              <a:spcAft>
                <a:spcPts val="600"/>
              </a:spcAft>
              <a:buNone/>
            </a:pPr>
            <a:r>
              <a:rPr lang="en-US" sz="1500" dirty="0" smtClean="0">
                <a:solidFill>
                  <a:srgbClr val="000000">
                    <a:alpha val="90000"/>
                  </a:srgbClr>
                </a:solidFill>
                <a:latin typeface="Montserrat" pitchFamily="34" charset="0"/>
                <a:ea typeface="Montserrat" pitchFamily="34" charset="-122"/>
                <a:cs typeface="Montserrat" pitchFamily="34" charset="-120"/>
              </a:rPr>
              <a:t>Stocks</a:t>
            </a:r>
            <a:r>
              <a:rPr lang="en-US" sz="1500" dirty="0" smtClean="0">
                <a:solidFill>
                  <a:srgbClr val="000000">
                    <a:alpha val="90000"/>
                  </a:srgbClr>
                </a:solidFill>
                <a:latin typeface="Montserrat" pitchFamily="34" charset="0"/>
                <a:ea typeface="Montserrat" pitchFamily="34" charset="-122"/>
                <a:cs typeface="Montserrat" pitchFamily="34" charset="-120"/>
              </a:rPr>
              <a:t> and/or Stock funds </a:t>
            </a:r>
            <a:r>
              <a:rPr lang="en-US" b="1" sz="1500" dirty="0" smtClean="0">
                <a:solidFill>
                  <a:srgbClr val="000000"/>
                </a:solidFill>
                <a:latin typeface="Montserrat" pitchFamily="34" charset="0"/>
                <a:ea typeface="Montserrat" pitchFamily="34" charset="-122"/>
                <a:cs typeface="Montserrat" pitchFamily="34" charset="-120"/>
              </a:rPr>
              <a:t>(6 pts)</a:t>
            </a:r>
            <a:endParaRPr lang="en-US" dirty="0"/>
          </a:p>
        </p:txBody>
      </p:sp>
      <p:sp>
        <p:nvSpPr>
          <p:cNvPr id="8" name="Object 7"/>
          <p:cNvSpPr/>
          <p:nvPr/>
        </p:nvSpPr>
        <p:spPr>
          <a:xfrm>
            <a:off x="0" y="5961159"/>
            <a:ext cx="12188952" cy="895126"/>
          </a:xfrm>
          <a:prstGeom prst="rect">
            <a:avLst/>
          </a:prstGeom>
          <a:solidFill>
            <a:srgbClr val="ffffff"/>
          </a:solidFill>
        </p:spPr>
      </p:sp>
      <p:sp>
        <p:nvSpPr>
          <p:cNvPr id="9" name="Object 8"/>
          <p:cNvSpPr/>
          <p:nvPr/>
        </p:nvSpPr>
        <p:spPr>
          <a:xfrm>
            <a:off x="285679" y="6313496"/>
            <a:ext cx="11617595" cy="161885"/>
          </a:xfrm>
          <a:prstGeom prst="rect">
            <a:avLst/>
          </a:prstGeom>
          <a:noFill/>
        </p:spPr>
        <p:txBody>
          <a:bodyPr wrap="square" rtlCol="0" anchor="t" bIns="0" lIns="0" rIns="0" tIns="0"/>
          <a:lstStyle/>
          <a:p>
            <a:pPr algn="ctr">
              <a:lnSpc>
                <a:spcPts val="1680"/>
              </a:lnSpc>
              <a:spcAft>
                <a:spcPts val="600"/>
              </a:spcAft>
              <a:buNone/>
            </a:pPr>
            <a:r>
              <a:rPr lang="en-US" sz="1500" dirty="0" smtClean="0">
                <a:solidFill>
                  <a:srgbClr val="000000"/>
                </a:solidFill>
                <a:latin typeface="Montserrat Light" pitchFamily="34" charset="0"/>
                <a:ea typeface="Montserrat Light" pitchFamily="34" charset="-122"/>
                <a:cs typeface="Montserrat Light" pitchFamily="34" charset="-120"/>
              </a:rPr>
              <a:t>*based on Charles Schwab Investor Profile Questionnaire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e09f3e"/>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ffffff"/>
                </a:solidFill>
                <a:latin typeface="Montserrat ExtraLight" pitchFamily="34" charset="0"/>
                <a:ea typeface="Montserrat ExtraLight" pitchFamily="34" charset="-122"/>
                <a:cs typeface="Montserrat ExtraLight" pitchFamily="34" charset="-120"/>
              </a:rPr>
              <a:t>Questions and Data</a:t>
            </a:r>
            <a:endParaRPr lang="en-US" dirty="0"/>
          </a:p>
        </p:txBody>
      </p:sp>
      <p:sp>
        <p:nvSpPr>
          <p:cNvPr id="3" name="Object 2"/>
          <p:cNvSpPr/>
          <p:nvPr/>
        </p:nvSpPr>
        <p:spPr>
          <a:xfrm>
            <a:off x="95226" y="1086531"/>
            <a:ext cx="11998500" cy="188548"/>
          </a:xfrm>
          <a:prstGeom prst="rect">
            <a:avLst/>
          </a:prstGeom>
          <a:noFill/>
        </p:spPr>
        <p:txBody>
          <a:bodyPr wrap="square" rtlCol="0" anchor="t" bIns="0" lIns="0" rIns="0" tIns="0"/>
          <a:lstStyle/>
          <a:p>
            <a:pPr algn="ctr">
              <a:lnSpc>
                <a:spcPts val="2520"/>
              </a:lnSpc>
              <a:spcAft>
                <a:spcPts val="600"/>
              </a:spcAft>
              <a:buNone/>
            </a:pPr>
            <a:r>
              <a:rPr lang="en-US" b="1" sz="1800" dirty="0" smtClean="0">
                <a:solidFill>
                  <a:srgbClr val="000000">
                    <a:alpha val="90000"/>
                  </a:srgbClr>
                </a:solidFill>
                <a:latin typeface="Montserrat" pitchFamily="34" charset="0"/>
                <a:ea typeface="Montserrat" pitchFamily="34" charset="-122"/>
                <a:cs typeface="Montserrat" pitchFamily="34" charset="-120"/>
              </a:rPr>
              <a:t>Investor Profile Questionnaire</a:t>
            </a:r>
            <a:endParaRPr lang="en-US" dirty="0"/>
          </a:p>
        </p:txBody>
      </p:sp>
      <p:sp>
        <p:nvSpPr>
          <p:cNvPr id="4" name="Object 3"/>
          <p:cNvSpPr/>
          <p:nvPr/>
        </p:nvSpPr>
        <p:spPr>
          <a:xfrm>
            <a:off x="476131" y="1752162"/>
            <a:ext cx="3732867" cy="3732867"/>
          </a:xfrm>
          <a:prstGeom prst="ellipse">
            <a:avLst/>
          </a:prstGeom>
          <a:solidFill>
            <a:srgbClr val="ffffff"/>
          </a:solidFill>
        </p:spPr>
      </p:sp>
      <p:pic>
        <p:nvPicPr>
          <p:cNvPr id="5" name="Object 4"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09347" y="2685380"/>
            <a:ext cx="1866430" cy="1866430"/>
          </a:xfrm>
          <a:prstGeom prst="rect">
            <a:avLst/>
          </a:prstGeom>
        </p:spPr>
      </p:pic>
      <p:sp>
        <p:nvSpPr>
          <p:cNvPr id="6" name="Object 5"/>
          <p:cNvSpPr/>
          <p:nvPr/>
        </p:nvSpPr>
        <p:spPr>
          <a:xfrm>
            <a:off x="4685128" y="2657763"/>
            <a:ext cx="7408597" cy="255206"/>
          </a:xfrm>
          <a:prstGeom prst="rect">
            <a:avLst/>
          </a:prstGeom>
          <a:noFill/>
        </p:spPr>
        <p:txBody>
          <a:bodyPr wrap="square" rtlCol="0" anchor="t" bIns="0" lIns="0" rIns="0" tIns="0"/>
          <a:lstStyle/>
          <a:p>
            <a:pPr algn="l">
              <a:lnSpc>
                <a:spcPts val="2856"/>
              </a:lnSpc>
              <a:spcAft>
                <a:spcPts val="600"/>
              </a:spcAft>
              <a:buNone/>
            </a:pPr>
            <a:r>
              <a:rPr lang="en-US" sz="2600" dirty="0" smtClean="0">
                <a:solidFill>
                  <a:srgbClr val="ffffff"/>
                </a:solidFill>
                <a:latin typeface="Montserrat Light" pitchFamily="34" charset="0"/>
                <a:ea typeface="Montserrat Light" pitchFamily="34" charset="-122"/>
                <a:cs typeface="Montserrat Light" pitchFamily="34" charset="-120"/>
              </a:rPr>
              <a:t>Continued</a:t>
            </a:r>
            <a:endParaRPr lang="en-US" dirty="0"/>
          </a:p>
        </p:txBody>
      </p:sp>
      <p:sp>
        <p:nvSpPr>
          <p:cNvPr id="7" name="Object 6"/>
          <p:cNvSpPr/>
          <p:nvPr/>
        </p:nvSpPr>
        <p:spPr>
          <a:xfrm>
            <a:off x="4685128" y="3170080"/>
            <a:ext cx="7408597" cy="1380780"/>
          </a:xfrm>
          <a:prstGeom prst="rect">
            <a:avLst/>
          </a:prstGeom>
          <a:noFill/>
        </p:spPr>
        <p:txBody>
          <a:bodyPr wrap="square" rtlCol="0" anchor="t" bIns="0" lIns="0" rIns="0" tIns="0"/>
          <a:lstStyle/>
          <a:p>
            <a:pPr algn="l">
              <a:lnSpc>
                <a:spcPts val="2100"/>
              </a:lnSpc>
              <a:spcAft>
                <a:spcPts val="600"/>
              </a:spcAft>
              <a:buNone/>
            </a:pPr>
            <a:r>
              <a:rPr lang="en-US" b="1" sz="1500" dirty="0" smtClean="0">
                <a:solidFill>
                  <a:srgbClr val="000000"/>
                </a:solidFill>
                <a:latin typeface="Montserrat" pitchFamily="34" charset="0"/>
                <a:ea typeface="Montserrat" pitchFamily="34" charset="-122"/>
                <a:cs typeface="Montserrat" pitchFamily="34" charset="-120"/>
              </a:rPr>
              <a:t>Q6</a:t>
            </a:r>
            <a:r>
              <a:rPr lang="en-US" sz="1500" dirty="0" smtClean="0">
                <a:solidFill>
                  <a:srgbClr val="000000">
                    <a:alpha val="90000"/>
                  </a:srgbClr>
                </a:solidFill>
                <a:latin typeface="Montserrat" pitchFamily="34" charset="0"/>
                <a:ea typeface="Montserrat" pitchFamily="34" charset="-122"/>
                <a:cs typeface="Montserrat" pitchFamily="34" charset="-120"/>
              </a:rPr>
              <a:t>. In the past three months, the stock market lost 25% and you also lost</a:t>
            </a:r>
            <a:br>
              <a:rPr lang="en-US" sz="1500" dirty="0" smtClean="0">
                <a:solidFill>
                  <a:srgbClr val="000000">
                    <a:alpha val="90000"/>
                  </a:srgbClr>
                </a:solidFill>
                <a:latin typeface="Montserrat" pitchFamily="34" charset="0"/>
                <a:ea typeface="Montserrat" pitchFamily="34" charset="-122"/>
                <a:cs typeface="Montserrat" pitchFamily="34" charset="-120"/>
              </a:rPr>
            </a:br>
            <a:r>
              <a:rPr lang="en-US" sz="1500" dirty="0" smtClean="0">
                <a:solidFill>
                  <a:srgbClr val="000000">
                    <a:alpha val="90000"/>
                  </a:srgbClr>
                </a:solidFill>
                <a:latin typeface="Montserrat" pitchFamily="34" charset="0"/>
                <a:ea typeface="Montserrat" pitchFamily="34" charset="-122"/>
                <a:cs typeface="Montserrat" pitchFamily="34" charset="-120"/>
              </a:rPr>
              <a:t>25% on a stock. What would you do? Nothing</a:t>
            </a:r>
            <a:r>
              <a:rPr lang="en-US" b="1" sz="1500" dirty="0" smtClean="0">
                <a:solidFill>
                  <a:srgbClr val="000000"/>
                </a:solidFill>
                <a:latin typeface="Montserrat" pitchFamily="34" charset="0"/>
                <a:ea typeface="Montserrat" pitchFamily="34" charset="-122"/>
                <a:cs typeface="Montserrat" pitchFamily="34" charset="-120"/>
              </a:rPr>
              <a:t> (5 pts)</a:t>
            </a:r>
          </a:p>
          <a:p>
            <a:pPr algn="l">
              <a:lnSpc>
                <a:spcPts val="2100"/>
              </a:lnSpc>
              <a:spcAft>
                <a:spcPts val="600"/>
              </a:spcAft>
              <a:buNone/>
            </a:pPr>
            <a:r>
              <a:rPr lang="en-US" b="1" sz="1500" dirty="0" smtClean="0">
                <a:solidFill>
                  <a:srgbClr val="000000"/>
                </a:solidFill>
                <a:latin typeface="Montserrat" pitchFamily="34" charset="0"/>
                <a:ea typeface="Montserrat" pitchFamily="34" charset="-122"/>
                <a:cs typeface="Montserrat" pitchFamily="34" charset="-120"/>
              </a:rPr>
              <a:t>Q7</a:t>
            </a:r>
            <a:r>
              <a:rPr lang="en-US" b="1" sz="1500" dirty="0" smtClean="0">
                <a:solidFill>
                  <a:srgbClr val="000000"/>
                </a:solidFill>
                <a:latin typeface="Montserrat" pitchFamily="34" charset="0"/>
                <a:ea typeface="Montserrat" pitchFamily="34" charset="-122"/>
                <a:cs typeface="Montserrat" pitchFamily="34" charset="-120"/>
              </a:rPr>
              <a:t>. </a:t>
            </a:r>
            <a:r>
              <a:rPr lang="en-US" sz="1500" dirty="0" smtClean="0">
                <a:solidFill>
                  <a:srgbClr val="000000">
                    <a:alpha val="90000"/>
                  </a:srgbClr>
                </a:solidFill>
                <a:latin typeface="Montserrat" pitchFamily="34" charset="0"/>
                <a:ea typeface="Montserrat" pitchFamily="34" charset="-122"/>
                <a:cs typeface="Montserrat" pitchFamily="34" charset="-120"/>
              </a:rPr>
              <a:t>Out of 5 worst/best case scenario's of 5 hypothetical Investment</a:t>
            </a:r>
            <a:br>
              <a:rPr lang="en-US" sz="1500" dirty="0" smtClean="0">
                <a:solidFill>
                  <a:srgbClr val="000000">
                    <a:alpha val="90000"/>
                  </a:srgbClr>
                </a:solidFill>
                <a:latin typeface="Montserrat" pitchFamily="34" charset="0"/>
                <a:ea typeface="Montserrat" pitchFamily="34" charset="-122"/>
                <a:cs typeface="Montserrat" pitchFamily="34" charset="-120"/>
              </a:rPr>
            </a:br>
            <a:r>
              <a:rPr lang="en-US" sz="1500" dirty="0" smtClean="0">
                <a:solidFill>
                  <a:srgbClr val="000000">
                    <a:alpha val="90000"/>
                  </a:srgbClr>
                </a:solidFill>
                <a:latin typeface="Montserrat" pitchFamily="34" charset="0"/>
                <a:ea typeface="Montserrat" pitchFamily="34" charset="-122"/>
                <a:cs typeface="Montserrat" pitchFamily="34" charset="-120"/>
              </a:rPr>
              <a:t>plans. Which one would you choose? </a:t>
            </a:r>
          </a:p>
          <a:p>
            <a:pPr algn="l">
              <a:lnSpc>
                <a:spcPts val="2100"/>
              </a:lnSpc>
              <a:spcAft>
                <a:spcPts val="600"/>
              </a:spcAft>
              <a:buNone/>
            </a:pPr>
            <a:r>
              <a:rPr lang="en-US" sz="1500" dirty="0" smtClean="0">
                <a:solidFill>
                  <a:srgbClr val="000000">
                    <a:alpha val="90000"/>
                  </a:srgbClr>
                </a:solidFill>
                <a:latin typeface="Montserrat" pitchFamily="34" charset="0"/>
                <a:ea typeface="Montserrat" pitchFamily="34" charset="-122"/>
                <a:cs typeface="Montserrat" pitchFamily="34" charset="-120"/>
              </a:rPr>
              <a:t>Average</a:t>
            </a:r>
            <a:r>
              <a:rPr lang="en-US" sz="1500" dirty="0" smtClean="0">
                <a:solidFill>
                  <a:srgbClr val="000000">
                    <a:alpha val="90000"/>
                  </a:srgbClr>
                </a:solidFill>
                <a:latin typeface="Montserrat" pitchFamily="34" charset="0"/>
                <a:ea typeface="Montserrat" pitchFamily="34" charset="-122"/>
                <a:cs typeface="Montserrat" pitchFamily="34" charset="-120"/>
              </a:rPr>
              <a:t> Annual Return, 10.4%, 33.6% best-case, -18.2% worst-case</a:t>
            </a:r>
            <a:r>
              <a:rPr lang="en-US" b="1" sz="1500" dirty="0" smtClean="0">
                <a:solidFill>
                  <a:srgbClr val="000000"/>
                </a:solidFill>
                <a:latin typeface="Montserrat" pitchFamily="34" charset="0"/>
                <a:ea typeface="Montserrat" pitchFamily="34" charset="-122"/>
                <a:cs typeface="Montserrat" pitchFamily="34" charset="-120"/>
              </a:rPr>
              <a:t> (6pts)</a:t>
            </a:r>
            <a:endParaRPr lang="en-US" dirty="0"/>
          </a:p>
        </p:txBody>
      </p:sp>
      <p:sp>
        <p:nvSpPr>
          <p:cNvPr id="8" name="Object 7"/>
          <p:cNvSpPr/>
          <p:nvPr/>
        </p:nvSpPr>
        <p:spPr>
          <a:xfrm>
            <a:off x="0" y="5961159"/>
            <a:ext cx="12188952" cy="895126"/>
          </a:xfrm>
          <a:prstGeom prst="rect">
            <a:avLst/>
          </a:prstGeom>
          <a:solidFill>
            <a:srgbClr val="ffffff"/>
          </a:solidFill>
        </p:spPr>
      </p:sp>
      <p:sp>
        <p:nvSpPr>
          <p:cNvPr id="9" name="Object 8"/>
          <p:cNvSpPr/>
          <p:nvPr/>
        </p:nvSpPr>
        <p:spPr>
          <a:xfrm>
            <a:off x="285679" y="6313496"/>
            <a:ext cx="11617595" cy="161885"/>
          </a:xfrm>
          <a:prstGeom prst="rect">
            <a:avLst/>
          </a:prstGeom>
          <a:noFill/>
        </p:spPr>
        <p:txBody>
          <a:bodyPr wrap="square" rtlCol="0" anchor="t" bIns="0" lIns="0" rIns="0" tIns="0"/>
          <a:lstStyle/>
          <a:p>
            <a:pPr algn="ctr">
              <a:lnSpc>
                <a:spcPts val="1680"/>
              </a:lnSpc>
              <a:spcAft>
                <a:spcPts val="600"/>
              </a:spcAft>
              <a:buNone/>
            </a:pPr>
            <a:r>
              <a:rPr lang="en-US" sz="1500" dirty="0" smtClean="0">
                <a:solidFill>
                  <a:srgbClr val="000000"/>
                </a:solidFill>
                <a:latin typeface="Montserrat Light" pitchFamily="34" charset="0"/>
                <a:ea typeface="Montserrat Light" pitchFamily="34" charset="-122"/>
                <a:cs typeface="Montserrat Light" pitchFamily="34" charset="-120"/>
              </a:rPr>
              <a:t>*based on Charles Schwab Investor Profile Questionnaire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e09f3e"/>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ffffff"/>
                </a:solidFill>
                <a:latin typeface="Montserrat ExtraLight" pitchFamily="34" charset="0"/>
                <a:ea typeface="Montserrat ExtraLight" pitchFamily="34" charset="-122"/>
                <a:cs typeface="Montserrat ExtraLight" pitchFamily="34" charset="-120"/>
              </a:rPr>
              <a:t>Questions and Data</a:t>
            </a:r>
            <a:endParaRPr lang="en-US" dirty="0"/>
          </a:p>
        </p:txBody>
      </p:sp>
      <p:sp>
        <p:nvSpPr>
          <p:cNvPr id="3" name="Object 2"/>
          <p:cNvSpPr/>
          <p:nvPr/>
        </p:nvSpPr>
        <p:spPr>
          <a:xfrm>
            <a:off x="95226" y="1086531"/>
            <a:ext cx="11998500" cy="188548"/>
          </a:xfrm>
          <a:prstGeom prst="rect">
            <a:avLst/>
          </a:prstGeom>
          <a:noFill/>
        </p:spPr>
        <p:txBody>
          <a:bodyPr wrap="square" rtlCol="0" anchor="t" bIns="0" lIns="0" rIns="0" tIns="0"/>
          <a:lstStyle/>
          <a:p>
            <a:pPr algn="ctr">
              <a:lnSpc>
                <a:spcPts val="2520"/>
              </a:lnSpc>
              <a:spcAft>
                <a:spcPts val="600"/>
              </a:spcAft>
              <a:buNone/>
            </a:pPr>
            <a:r>
              <a:rPr lang="en-US" b="1" sz="1800" dirty="0" smtClean="0">
                <a:solidFill>
                  <a:srgbClr val="000000">
                    <a:alpha val="90000"/>
                  </a:srgbClr>
                </a:solidFill>
                <a:latin typeface="Montserrat" pitchFamily="34" charset="0"/>
                <a:ea typeface="Montserrat" pitchFamily="34" charset="-122"/>
                <a:cs typeface="Montserrat" pitchFamily="34" charset="-120"/>
              </a:rPr>
              <a:t>Investor Profile Questionnaire</a:t>
            </a:r>
            <a:endParaRPr lang="en-US" dirty="0"/>
          </a:p>
        </p:txBody>
      </p:sp>
      <p:sp>
        <p:nvSpPr>
          <p:cNvPr id="4" name="Object 3"/>
          <p:cNvSpPr/>
          <p:nvPr/>
        </p:nvSpPr>
        <p:spPr>
          <a:xfrm>
            <a:off x="476131" y="1752162"/>
            <a:ext cx="3732867" cy="3732867"/>
          </a:xfrm>
          <a:prstGeom prst="ellipse">
            <a:avLst/>
          </a:prstGeom>
          <a:solidFill>
            <a:srgbClr val="ffffff"/>
          </a:solidFill>
        </p:spPr>
      </p:sp>
      <p:pic>
        <p:nvPicPr>
          <p:cNvPr id="5" name="Object 4"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09347" y="3006702"/>
            <a:ext cx="1866430" cy="1223785"/>
          </a:xfrm>
          <a:prstGeom prst="rect">
            <a:avLst/>
          </a:prstGeom>
        </p:spPr>
      </p:pic>
      <p:sp>
        <p:nvSpPr>
          <p:cNvPr id="6" name="Object 5"/>
          <p:cNvSpPr/>
          <p:nvPr/>
        </p:nvSpPr>
        <p:spPr>
          <a:xfrm>
            <a:off x="4685128" y="3000577"/>
            <a:ext cx="7408597" cy="255206"/>
          </a:xfrm>
          <a:prstGeom prst="rect">
            <a:avLst/>
          </a:prstGeom>
          <a:noFill/>
        </p:spPr>
        <p:txBody>
          <a:bodyPr wrap="square" rtlCol="0" anchor="t" bIns="0" lIns="0" rIns="0" tIns="0"/>
          <a:lstStyle/>
          <a:p>
            <a:pPr algn="l">
              <a:lnSpc>
                <a:spcPts val="2856"/>
              </a:lnSpc>
              <a:spcAft>
                <a:spcPts val="600"/>
              </a:spcAft>
              <a:buNone/>
            </a:pPr>
            <a:r>
              <a:rPr lang="en-US" sz="2600" dirty="0" smtClean="0">
                <a:solidFill>
                  <a:srgbClr val="000000"/>
                </a:solidFill>
                <a:latin typeface="Montserrat Light" pitchFamily="34" charset="0"/>
                <a:ea typeface="Montserrat Light" pitchFamily="34" charset="-122"/>
                <a:cs typeface="Montserrat Light" pitchFamily="34" charset="-120"/>
              </a:rPr>
              <a:t>Total = 24pts, </a:t>
            </a:r>
            <a:r>
              <a:rPr lang="en-US" sz="2600" dirty="0" smtClean="0">
                <a:solidFill>
                  <a:srgbClr val="ffffff"/>
                </a:solidFill>
                <a:latin typeface="Montserrat Light" pitchFamily="34" charset="0"/>
                <a:ea typeface="Montserrat Light" pitchFamily="34" charset="-122"/>
                <a:cs typeface="Montserrat Light" pitchFamily="34" charset="-120"/>
              </a:rPr>
              <a:t>Moderate</a:t>
            </a:r>
            <a:endParaRPr lang="en-US" dirty="0"/>
          </a:p>
        </p:txBody>
      </p:sp>
      <p:sp>
        <p:nvSpPr>
          <p:cNvPr id="7" name="Object 6"/>
          <p:cNvSpPr/>
          <p:nvPr/>
        </p:nvSpPr>
        <p:spPr>
          <a:xfrm>
            <a:off x="4685128" y="3512894"/>
            <a:ext cx="7408597" cy="695151"/>
          </a:xfrm>
          <a:prstGeom prst="rect">
            <a:avLst/>
          </a:prstGeom>
          <a:noFill/>
        </p:spPr>
        <p:txBody>
          <a:bodyPr wrap="square" rtlCol="0" anchor="t" bIns="0" lIns="0" rIns="0" tIns="0"/>
          <a:lstStyle/>
          <a:p>
            <a:pPr algn="l">
              <a:lnSpc>
                <a:spcPts val="2100"/>
              </a:lnSpc>
              <a:spcAft>
                <a:spcPts val="600"/>
              </a:spcAft>
              <a:buNone/>
            </a:pPr>
            <a:r>
              <a:rPr lang="en-US" sz="1500" dirty="0" smtClean="0">
                <a:solidFill>
                  <a:srgbClr val="000000">
                    <a:alpha val="90000"/>
                  </a:srgbClr>
                </a:solidFill>
                <a:latin typeface="Montserrat" pitchFamily="34" charset="0"/>
                <a:ea typeface="Montserrat" pitchFamily="34" charset="-122"/>
                <a:cs typeface="Montserrat" pitchFamily="34" charset="-120"/>
              </a:rPr>
              <a:t>A moderate investment strategy </a:t>
            </a:r>
            <a:r>
              <a:rPr lang="en-US" b="1" sz="1500" i="1" dirty="0" smtClean="0">
                <a:solidFill>
                  <a:srgbClr val="000000"/>
                </a:solidFill>
                <a:latin typeface="Montserrat" pitchFamily="34" charset="0"/>
                <a:ea typeface="Montserrat" pitchFamily="34" charset="-122"/>
                <a:cs typeface="Montserrat" pitchFamily="34" charset="-120"/>
              </a:rPr>
              <a:t>MAY</a:t>
            </a:r>
            <a:r>
              <a:rPr lang="en-US" sz="1500" dirty="0" smtClean="0">
                <a:solidFill>
                  <a:srgbClr val="000000">
                    <a:alpha val="90000"/>
                  </a:srgbClr>
                </a:solidFill>
                <a:latin typeface="Montserrat" pitchFamily="34" charset="0"/>
                <a:ea typeface="Montserrat" pitchFamily="34" charset="-122"/>
                <a:cs typeface="Montserrat" pitchFamily="34" charset="-120"/>
              </a:rPr>
              <a:t> allocate cash in various categories</a:t>
            </a:r>
            <a:br>
              <a:rPr lang="en-US" sz="1500" dirty="0" smtClean="0">
                <a:solidFill>
                  <a:srgbClr val="000000">
                    <a:alpha val="90000"/>
                  </a:srgbClr>
                </a:solidFill>
                <a:latin typeface="Montserrat" pitchFamily="34" charset="0"/>
                <a:ea typeface="Montserrat" pitchFamily="34" charset="-122"/>
                <a:cs typeface="Montserrat" pitchFamily="34" charset="-120"/>
              </a:rPr>
            </a:br>
            <a:r>
              <a:rPr lang="en-US" sz="1500" dirty="0" smtClean="0">
                <a:solidFill>
                  <a:srgbClr val="000000">
                    <a:alpha val="90000"/>
                  </a:srgbClr>
                </a:solidFill>
                <a:latin typeface="Montserrat" pitchFamily="34" charset="0"/>
                <a:ea typeface="Montserrat" pitchFamily="34" charset="-122"/>
                <a:cs typeface="Montserrat" pitchFamily="34" charset="-120"/>
              </a:rPr>
              <a:t>but is not based on a forecast but reflecting an established approach to</a:t>
            </a:r>
            <a:br>
              <a:rPr lang="en-US" sz="1500" dirty="0" smtClean="0">
                <a:solidFill>
                  <a:srgbClr val="000000">
                    <a:alpha val="90000"/>
                  </a:srgbClr>
                </a:solidFill>
                <a:latin typeface="Montserrat" pitchFamily="34" charset="0"/>
                <a:ea typeface="Montserrat" pitchFamily="34" charset="-122"/>
                <a:cs typeface="Montserrat" pitchFamily="34" charset="-120"/>
              </a:rPr>
            </a:br>
            <a:r>
              <a:rPr lang="en-US" sz="1500" dirty="0" smtClean="0">
                <a:solidFill>
                  <a:srgbClr val="000000">
                    <a:alpha val="90000"/>
                  </a:srgbClr>
                </a:solidFill>
                <a:latin typeface="Montserrat" pitchFamily="34" charset="0"/>
                <a:ea typeface="Montserrat" pitchFamily="34" charset="-122"/>
                <a:cs typeface="Montserrat" pitchFamily="34" charset="-120"/>
              </a:rPr>
              <a:t>investing.</a:t>
            </a:r>
            <a:endParaRPr lang="en-US" dirty="0"/>
          </a:p>
        </p:txBody>
      </p:sp>
      <p:sp>
        <p:nvSpPr>
          <p:cNvPr id="8" name="Object 7"/>
          <p:cNvSpPr/>
          <p:nvPr/>
        </p:nvSpPr>
        <p:spPr>
          <a:xfrm>
            <a:off x="0" y="5961159"/>
            <a:ext cx="12188952" cy="895126"/>
          </a:xfrm>
          <a:prstGeom prst="rect">
            <a:avLst/>
          </a:prstGeom>
          <a:solidFill>
            <a:srgbClr val="ffffff"/>
          </a:solidFill>
        </p:spPr>
      </p:sp>
      <p:sp>
        <p:nvSpPr>
          <p:cNvPr id="9" name="Object 8"/>
          <p:cNvSpPr/>
          <p:nvPr/>
        </p:nvSpPr>
        <p:spPr>
          <a:xfrm>
            <a:off x="285679" y="6313496"/>
            <a:ext cx="11617595" cy="161885"/>
          </a:xfrm>
          <a:prstGeom prst="rect">
            <a:avLst/>
          </a:prstGeom>
          <a:noFill/>
        </p:spPr>
        <p:txBody>
          <a:bodyPr wrap="square" rtlCol="0" anchor="t" bIns="0" lIns="0" rIns="0" tIns="0"/>
          <a:lstStyle/>
          <a:p>
            <a:pPr algn="ctr">
              <a:lnSpc>
                <a:spcPts val="1680"/>
              </a:lnSpc>
              <a:spcAft>
                <a:spcPts val="600"/>
              </a:spcAft>
              <a:buNone/>
            </a:pPr>
            <a:r>
              <a:rPr lang="en-US" sz="1500" dirty="0" smtClean="0">
                <a:solidFill>
                  <a:srgbClr val="000000"/>
                </a:solidFill>
                <a:latin typeface="Montserrat Light" pitchFamily="34" charset="0"/>
                <a:ea typeface="Montserrat Light" pitchFamily="34" charset="-122"/>
                <a:cs typeface="Montserrat Light" pitchFamily="34" charset="-120"/>
              </a:rPr>
              <a:t>*based on Charles Schwab Investor Profile Questionnaire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rtlCol="0" anchor="t" bIns="0" lIns="0" rIns="0" tIns="0"/>
          <a:lstStyle/>
          <a:p>
            <a:pPr algn="ctr">
              <a:lnSpc>
                <a:spcPts val="4174"/>
              </a:lnSpc>
              <a:spcAft>
                <a:spcPts val="600"/>
              </a:spcAft>
              <a:buNone/>
            </a:pPr>
            <a:r>
              <a:rPr lang="en-US" sz="4000" dirty="0" smtClean="0">
                <a:solidFill>
                  <a:srgbClr val="e09f3e"/>
                </a:solidFill>
                <a:latin typeface="Montserrat ExtraLight" pitchFamily="34" charset="0"/>
                <a:ea typeface="Montserrat ExtraLight" pitchFamily="34" charset="-122"/>
                <a:cs typeface="Montserrat ExtraLight" pitchFamily="34" charset="-120"/>
              </a:rPr>
              <a:t>Allocation Recommendations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88136" y="3480517"/>
            <a:ext cx="2981821" cy="1885055"/>
          </a:xfrm>
          <a:prstGeom prst="rect">
            <a:avLst/>
          </a:prstGeom>
        </p:spPr>
      </p:pic>
      <p:sp>
        <p:nvSpPr>
          <p:cNvPr id="4" name="Object 3"/>
          <p:cNvSpPr/>
          <p:nvPr/>
        </p:nvSpPr>
        <p:spPr>
          <a:xfrm>
            <a:off x="5879387" y="4154381"/>
            <a:ext cx="1793757" cy="175216"/>
          </a:xfrm>
          <a:prstGeom prst="rect">
            <a:avLst/>
          </a:prstGeom>
          <a:noFill/>
        </p:spPr>
        <p:txBody>
          <a:bodyPr wrap="square" rtlCol="0" anchor="t" bIns="0" lIns="0" rIns="0" tIns="0"/>
          <a:lstStyle/>
          <a:p>
            <a:pPr algn="l">
              <a:lnSpc>
                <a:spcPts val="1848"/>
              </a:lnSpc>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Fixed Income</a:t>
            </a:r>
            <a:endParaRPr lang="en-US" dirty="0"/>
          </a:p>
        </p:txBody>
      </p:sp>
      <p:sp>
        <p:nvSpPr>
          <p:cNvPr id="5" name="Object 4"/>
          <p:cNvSpPr/>
          <p:nvPr/>
        </p:nvSpPr>
        <p:spPr>
          <a:xfrm>
            <a:off x="5879387" y="4397207"/>
            <a:ext cx="1220371" cy="328530"/>
          </a:xfrm>
          <a:prstGeom prst="rect">
            <a:avLst/>
          </a:prstGeom>
          <a:noFill/>
        </p:spPr>
        <p:txBody>
          <a:bodyPr wrap="square" rtlCol="0" anchor="t" bIns="0" lIns="0" rIns="0" tIns="0"/>
          <a:lstStyle/>
          <a:p>
            <a:pPr algn="l">
              <a:lnSpc>
                <a:spcPts val="3780"/>
              </a:lnSpc>
              <a:spcAft>
                <a:spcPts val="600"/>
              </a:spcAft>
              <a:buNone/>
            </a:pPr>
            <a:r>
              <a:rPr lang="en-US" sz="3400" dirty="0" smtClean="0">
                <a:solidFill>
                  <a:srgbClr val="ffffff"/>
                </a:solidFill>
                <a:latin typeface="Montserrat" pitchFamily="34" charset="0"/>
                <a:ea typeface="Montserrat" pitchFamily="34" charset="-122"/>
                <a:cs typeface="Montserrat" pitchFamily="34" charset="-120"/>
              </a:rPr>
              <a:t>35%</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8952" y="1705882"/>
            <a:ext cx="1885052" cy="3303301"/>
          </a:xfrm>
          <a:prstGeom prst="rect">
            <a:avLst/>
          </a:prstGeom>
        </p:spPr>
      </p:pic>
      <p:sp>
        <p:nvSpPr>
          <p:cNvPr id="7" name="Object 6"/>
          <p:cNvSpPr/>
          <p:nvPr/>
        </p:nvSpPr>
        <p:spPr>
          <a:xfrm>
            <a:off x="4073437" y="2903455"/>
            <a:ext cx="1523295" cy="409854"/>
          </a:xfrm>
          <a:prstGeom prst="rect">
            <a:avLst/>
          </a:prstGeom>
          <a:noFill/>
        </p:spPr>
        <p:txBody>
          <a:bodyPr wrap="square" rtlCol="0" anchor="t" bIns="0" lIns="0" rIns="0" tIns="0"/>
          <a:lstStyle/>
          <a:p>
            <a:pPr algn="r">
              <a:lnSpc>
                <a:spcPts val="1848"/>
              </a:lnSpc>
              <a:spcAft>
                <a:spcPts val="600"/>
              </a:spcAft>
              <a:buNone/>
            </a:pPr>
            <a:r>
              <a:rPr lang="en-US" sz="1700" dirty="0" smtClean="0">
                <a:solidFill>
                  <a:srgbClr val="000000"/>
                </a:solidFill>
                <a:latin typeface="Montserrat Light" pitchFamily="34" charset="0"/>
                <a:ea typeface="Montserrat Light" pitchFamily="34" charset="-122"/>
                <a:cs typeface="Montserrat Light" pitchFamily="34" charset="-120"/>
              </a:rPr>
              <a:t>Large-Cap</a:t>
            </a:r>
            <a:br>
              <a:rPr lang="en-US" sz="1700" dirty="0" smtClean="0">
                <a:solidFill>
                  <a:srgbClr val="000000"/>
                </a:solidFill>
                <a:latin typeface="Montserrat Light" pitchFamily="34" charset="0"/>
                <a:ea typeface="Montserrat Light" pitchFamily="34" charset="-122"/>
                <a:cs typeface="Montserrat Light" pitchFamily="34" charset="-120"/>
              </a:rPr>
            </a:br>
            <a:r>
              <a:rPr lang="en-US" sz="1700" dirty="0" smtClean="0">
                <a:solidFill>
                  <a:srgbClr val="000000"/>
                </a:solidFill>
                <a:latin typeface="Montserrat Light" pitchFamily="34" charset="0"/>
                <a:ea typeface="Montserrat Light" pitchFamily="34" charset="-122"/>
                <a:cs typeface="Montserrat Light" pitchFamily="34" charset="-120"/>
              </a:rPr>
              <a:t>Equity</a:t>
            </a:r>
            <a:endParaRPr lang="en-US" dirty="0"/>
          </a:p>
        </p:txBody>
      </p:sp>
      <p:sp>
        <p:nvSpPr>
          <p:cNvPr id="8" name="Object 7"/>
          <p:cNvSpPr/>
          <p:nvPr/>
        </p:nvSpPr>
        <p:spPr>
          <a:xfrm>
            <a:off x="4376362" y="3380919"/>
            <a:ext cx="1220371" cy="328530"/>
          </a:xfrm>
          <a:prstGeom prst="rect">
            <a:avLst/>
          </a:prstGeom>
          <a:noFill/>
        </p:spPr>
        <p:txBody>
          <a:bodyPr wrap="square" rtlCol="0" anchor="t" bIns="0" lIns="0" rIns="0" tIns="0"/>
          <a:lstStyle/>
          <a:p>
            <a:pPr algn="r">
              <a:lnSpc>
                <a:spcPts val="3780"/>
              </a:lnSpc>
              <a:spcAft>
                <a:spcPts val="600"/>
              </a:spcAft>
              <a:buNone/>
            </a:pPr>
            <a:r>
              <a:rPr lang="en-US" sz="3400" dirty="0" smtClean="0">
                <a:solidFill>
                  <a:srgbClr val="000000"/>
                </a:solidFill>
                <a:latin typeface="Montserrat" pitchFamily="34" charset="0"/>
                <a:ea typeface="Montserrat" pitchFamily="34" charset="-122"/>
                <a:cs typeface="Montserrat" pitchFamily="34" charset="-120"/>
              </a:rPr>
              <a:t>35%</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8361" y="1614544"/>
            <a:ext cx="1692455" cy="1885019"/>
          </a:xfrm>
          <a:prstGeom prst="rect">
            <a:avLst/>
          </a:prstGeom>
        </p:spPr>
      </p:pic>
      <p:sp>
        <p:nvSpPr>
          <p:cNvPr id="10" name="Object 9"/>
          <p:cNvSpPr/>
          <p:nvPr/>
        </p:nvSpPr>
        <p:spPr>
          <a:xfrm>
            <a:off x="6401275" y="1200652"/>
            <a:ext cx="1602257" cy="115224"/>
          </a:xfrm>
          <a:prstGeom prst="rect">
            <a:avLst/>
          </a:prstGeom>
          <a:noFill/>
        </p:spPr>
        <p:txBody>
          <a:bodyPr wrap="square" rtlCol="0" anchor="t" bIns="0" lIns="0" rIns="0" tIns="0"/>
          <a:lstStyle/>
          <a:p>
            <a:pPr algn="l">
              <a:lnSpc>
                <a:spcPts val="1092"/>
              </a:lnSpc>
              <a:spcAft>
                <a:spcPts val="600"/>
              </a:spcAft>
              <a:buNone/>
            </a:pPr>
            <a:r>
              <a:rPr lang="en-US" sz="1000" dirty="0" smtClean="0">
                <a:solidFill>
                  <a:srgbClr val="000000"/>
                </a:solidFill>
                <a:latin typeface="Montserrat Light" pitchFamily="34" charset="0"/>
                <a:ea typeface="Montserrat Light" pitchFamily="34" charset="-122"/>
                <a:cs typeface="Montserrat Light" pitchFamily="34" charset="-120"/>
              </a:rPr>
              <a:t>International Equity</a:t>
            </a:r>
            <a:endParaRPr lang="en-US" dirty="0"/>
          </a:p>
        </p:txBody>
      </p:sp>
      <p:sp>
        <p:nvSpPr>
          <p:cNvPr id="11" name="Object 10"/>
          <p:cNvSpPr/>
          <p:nvPr/>
        </p:nvSpPr>
        <p:spPr>
          <a:xfrm>
            <a:off x="6401275" y="1344443"/>
            <a:ext cx="832391" cy="208545"/>
          </a:xfrm>
          <a:prstGeom prst="rect">
            <a:avLst/>
          </a:prstGeom>
          <a:noFill/>
        </p:spPr>
        <p:txBody>
          <a:bodyPr wrap="square" rtlCol="0" anchor="t" bIns="0" lIns="0" rIns="0" tIns="0"/>
          <a:lstStyle/>
          <a:p>
            <a:pPr algn="l">
              <a:lnSpc>
                <a:spcPts val="2268"/>
              </a:lnSpc>
              <a:spcAft>
                <a:spcPts val="600"/>
              </a:spcAft>
              <a:buNone/>
            </a:pPr>
            <a:r>
              <a:rPr lang="en-US" sz="2000" dirty="0" smtClean="0">
                <a:solidFill>
                  <a:srgbClr val="000000"/>
                </a:solidFill>
                <a:latin typeface="Montserrat" pitchFamily="34" charset="0"/>
                <a:ea typeface="Montserrat" pitchFamily="34" charset="-122"/>
                <a:cs typeface="Montserrat" pitchFamily="34" charset="-120"/>
              </a:rPr>
              <a:t>15%</a:t>
            </a:r>
            <a:endParaRPr lang="en-US" dirty="0"/>
          </a:p>
        </p:txBody>
      </p:sp>
      <p:pic>
        <p:nvPicPr>
          <p:cNvPr id="12" name="Object 11"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4959" y="1970896"/>
            <a:ext cx="1793674" cy="1528666"/>
          </a:xfrm>
          <a:prstGeom prst="rect">
            <a:avLst/>
          </a:prstGeom>
        </p:spPr>
      </p:pic>
      <p:sp>
        <p:nvSpPr>
          <p:cNvPr id="13" name="Object 12"/>
          <p:cNvSpPr/>
          <p:nvPr/>
        </p:nvSpPr>
        <p:spPr>
          <a:xfrm>
            <a:off x="7681118" y="1984940"/>
            <a:ext cx="1444296" cy="115224"/>
          </a:xfrm>
          <a:prstGeom prst="rect">
            <a:avLst/>
          </a:prstGeom>
          <a:noFill/>
        </p:spPr>
        <p:txBody>
          <a:bodyPr wrap="square" rtlCol="0" anchor="t" bIns="0" lIns="0" rIns="0" tIns="0"/>
          <a:lstStyle/>
          <a:p>
            <a:pPr algn="l">
              <a:lnSpc>
                <a:spcPts val="1092"/>
              </a:lnSpc>
              <a:spcAft>
                <a:spcPts val="600"/>
              </a:spcAft>
              <a:buNone/>
            </a:pPr>
            <a:r>
              <a:rPr lang="en-US" sz="1000" dirty="0" smtClean="0">
                <a:solidFill>
                  <a:srgbClr val="000000"/>
                </a:solidFill>
                <a:latin typeface="Montserrat Light" pitchFamily="34" charset="0"/>
                <a:ea typeface="Montserrat Light" pitchFamily="34" charset="-122"/>
                <a:cs typeface="Montserrat Light" pitchFamily="34" charset="-120"/>
              </a:rPr>
              <a:t>Small-Cap Equity</a:t>
            </a:r>
            <a:endParaRPr lang="en-US" dirty="0"/>
          </a:p>
        </p:txBody>
      </p:sp>
      <p:sp>
        <p:nvSpPr>
          <p:cNvPr id="14" name="Object 13"/>
          <p:cNvSpPr/>
          <p:nvPr/>
        </p:nvSpPr>
        <p:spPr>
          <a:xfrm>
            <a:off x="7681118" y="2128732"/>
            <a:ext cx="857074" cy="208545"/>
          </a:xfrm>
          <a:prstGeom prst="rect">
            <a:avLst/>
          </a:prstGeom>
          <a:noFill/>
        </p:spPr>
        <p:txBody>
          <a:bodyPr wrap="square" rtlCol="0" anchor="t" bIns="0" lIns="0" rIns="0" tIns="0"/>
          <a:lstStyle/>
          <a:p>
            <a:pPr algn="l">
              <a:lnSpc>
                <a:spcPts val="2268"/>
              </a:lnSpc>
              <a:spcAft>
                <a:spcPts val="600"/>
              </a:spcAft>
              <a:buNone/>
            </a:pPr>
            <a:r>
              <a:rPr lang="en-US" sz="2000" dirty="0" smtClean="0">
                <a:solidFill>
                  <a:srgbClr val="000000"/>
                </a:solidFill>
                <a:latin typeface="Montserrat" pitchFamily="34" charset="0"/>
                <a:ea typeface="Montserrat" pitchFamily="34" charset="-122"/>
                <a:cs typeface="Montserrat" pitchFamily="34" charset="-120"/>
              </a:rPr>
              <a:t>10%</a:t>
            </a:r>
            <a:endParaRPr lang="en-US" dirty="0"/>
          </a:p>
        </p:txBody>
      </p:sp>
      <p:pic>
        <p:nvPicPr>
          <p:cNvPr id="15" name="Object 1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84959" y="2903923"/>
            <a:ext cx="1884998" cy="595640"/>
          </a:xfrm>
          <a:prstGeom prst="rect">
            <a:avLst/>
          </a:prstGeom>
        </p:spPr>
      </p:pic>
      <p:sp>
        <p:nvSpPr>
          <p:cNvPr id="16" name="Object 15"/>
          <p:cNvSpPr/>
          <p:nvPr/>
        </p:nvSpPr>
        <p:spPr>
          <a:xfrm>
            <a:off x="8031527" y="2830904"/>
            <a:ext cx="684200" cy="115224"/>
          </a:xfrm>
          <a:prstGeom prst="rect">
            <a:avLst/>
          </a:prstGeom>
          <a:noFill/>
        </p:spPr>
        <p:txBody>
          <a:bodyPr wrap="square" rtlCol="0" anchor="t" bIns="0" lIns="0" rIns="0" tIns="0"/>
          <a:lstStyle/>
          <a:p>
            <a:pPr algn="l">
              <a:lnSpc>
                <a:spcPts val="1092"/>
              </a:lnSpc>
              <a:spcAft>
                <a:spcPts val="600"/>
              </a:spcAft>
              <a:buNone/>
            </a:pPr>
            <a:r>
              <a:rPr lang="en-US" sz="1000" dirty="0" smtClean="0">
                <a:solidFill>
                  <a:srgbClr val="000000"/>
                </a:solidFill>
                <a:latin typeface="Montserrat Light" pitchFamily="34" charset="0"/>
                <a:ea typeface="Montserrat Light" pitchFamily="34" charset="-122"/>
                <a:cs typeface="Montserrat Light" pitchFamily="34" charset="-120"/>
              </a:rPr>
              <a:t>Cash</a:t>
            </a:r>
            <a:endParaRPr lang="en-US" dirty="0"/>
          </a:p>
        </p:txBody>
      </p:sp>
      <p:sp>
        <p:nvSpPr>
          <p:cNvPr id="17" name="Object 16"/>
          <p:cNvSpPr/>
          <p:nvPr/>
        </p:nvSpPr>
        <p:spPr>
          <a:xfrm>
            <a:off x="8031527" y="2974696"/>
            <a:ext cx="739574" cy="208545"/>
          </a:xfrm>
          <a:prstGeom prst="rect">
            <a:avLst/>
          </a:prstGeom>
          <a:noFill/>
        </p:spPr>
        <p:txBody>
          <a:bodyPr wrap="square" rtlCol="0" anchor="t" bIns="0" lIns="0" rIns="0" tIns="0"/>
          <a:lstStyle/>
          <a:p>
            <a:pPr algn="l">
              <a:lnSpc>
                <a:spcPts val="2268"/>
              </a:lnSpc>
              <a:spcAft>
                <a:spcPts val="600"/>
              </a:spcAft>
              <a:buNone/>
            </a:pPr>
            <a:r>
              <a:rPr lang="en-US" sz="2000" dirty="0" smtClean="0">
                <a:solidFill>
                  <a:srgbClr val="000000"/>
                </a:solidFill>
                <a:latin typeface="Montserrat" pitchFamily="34" charset="0"/>
                <a:ea typeface="Montserrat" pitchFamily="34" charset="-122"/>
                <a:cs typeface="Montserrat" pitchFamily="34" charset="-120"/>
              </a:rPr>
              <a:t>5%</a:t>
            </a:r>
            <a:endParaRPr lang="en-US" dirty="0"/>
          </a:p>
        </p:txBody>
      </p:sp>
      <p:sp>
        <p:nvSpPr>
          <p:cNvPr id="18" name="Object 17"/>
          <p:cNvSpPr/>
          <p:nvPr/>
        </p:nvSpPr>
        <p:spPr>
          <a:xfrm>
            <a:off x="0" y="5961159"/>
            <a:ext cx="12188952" cy="895126"/>
          </a:xfrm>
          <a:prstGeom prst="rect">
            <a:avLst/>
          </a:prstGeom>
          <a:solidFill>
            <a:srgbClr val="f3f0ec"/>
          </a:solidFill>
        </p:spPr>
      </p:sp>
      <p:sp>
        <p:nvSpPr>
          <p:cNvPr id="19" name="Object 18"/>
          <p:cNvSpPr/>
          <p:nvPr/>
        </p:nvSpPr>
        <p:spPr>
          <a:xfrm>
            <a:off x="285679" y="6313496"/>
            <a:ext cx="11617595" cy="161885"/>
          </a:xfrm>
          <a:prstGeom prst="rect">
            <a:avLst/>
          </a:prstGeom>
          <a:noFill/>
        </p:spPr>
        <p:txBody>
          <a:bodyPr wrap="square" rtlCol="0" anchor="t" bIns="0" lIns="0" rIns="0" tIns="0"/>
          <a:lstStyle/>
          <a:p>
            <a:pPr algn="ctr">
              <a:lnSpc>
                <a:spcPts val="1680"/>
              </a:lnSpc>
              <a:spcAft>
                <a:spcPts val="600"/>
              </a:spcAft>
              <a:buNone/>
            </a:pPr>
            <a:r>
              <a:rPr lang="en-US" sz="1500" dirty="0" smtClean="0">
                <a:solidFill>
                  <a:srgbClr val="000000"/>
                </a:solidFill>
                <a:latin typeface="Montserrat Light" pitchFamily="34" charset="0"/>
                <a:ea typeface="Montserrat Light" pitchFamily="34" charset="-122"/>
                <a:cs typeface="Montserrat Light" pitchFamily="34" charset="-120"/>
              </a:rPr>
              <a:t>*based on Charles Schwab Investor Profile Questionnaire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2021-02-03T03:03:18.639Z</dcterms:created>
  <dcterms:modified xsi:type="dcterms:W3CDTF">2021-02-03T03:03:18.639Z</dcterms:modified>
</cp:coreProperties>
</file>